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32" r:id="rId2"/>
    <p:sldMasterId id="2147483744" r:id="rId3"/>
  </p:sldMasterIdLst>
  <p:sldIdLst>
    <p:sldId id="256" r:id="rId4"/>
    <p:sldId id="257" r:id="rId5"/>
    <p:sldId id="271" r:id="rId6"/>
    <p:sldId id="258" r:id="rId7"/>
    <p:sldId id="260" r:id="rId8"/>
    <p:sldId id="261" r:id="rId9"/>
    <p:sldId id="272" r:id="rId10"/>
    <p:sldId id="268" r:id="rId11"/>
    <p:sldId id="265" r:id="rId12"/>
    <p:sldId id="266" r:id="rId13"/>
    <p:sldId id="274" r:id="rId14"/>
    <p:sldId id="262" r:id="rId15"/>
    <p:sldId id="270" r:id="rId16"/>
    <p:sldId id="273" r:id="rId17"/>
    <p:sldId id="263" r:id="rId18"/>
    <p:sldId id="269" r:id="rId19"/>
    <p:sldId id="267" r:id="rId20"/>
    <p:sldId id="275" r:id="rId21"/>
    <p:sldId id="276" r:id="rId22"/>
    <p:sldId id="259" r:id="rId2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B28C"/>
    <a:srgbClr val="4C4642"/>
    <a:srgbClr val="37A0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06" autoAdjust="0"/>
    <p:restoredTop sz="94660"/>
  </p:normalViewPr>
  <p:slideViewPr>
    <p:cSldViewPr snapToGrid="0">
      <p:cViewPr varScale="1">
        <p:scale>
          <a:sx n="72" d="100"/>
          <a:sy n="72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6.png>
</file>

<file path=ppt/media/image17.jpeg>
</file>

<file path=ppt/media/image18.png>
</file>

<file path=ppt/media/image19.png>
</file>

<file path=ppt/media/image2.jpeg>
</file>

<file path=ppt/media/image20.gif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94D3EC-73C1-476C-8E48-1B221FDF4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E4E2F26-E390-4904-9F56-5E996FF8B7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CC4CBD5-F6EB-4DD1-AC87-EC60EBDA7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25D17AD-DF3A-4767-A2C8-0A73FEE44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07463A2-7A92-4497-A28C-CCEC3C836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2364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ACCBDD-3C2A-48CC-BFF3-D1968D43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5FA7C9D-02CE-45C8-A13B-E728EF2468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70DC39A-8DB7-4EE0-A0A0-88614FA7B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992E9C5-F466-4154-8A23-764852D40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FAD83F9-8B71-4A92-A81B-251C32289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6842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267C756-F5E0-448F-88AA-7F99BABCEE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900D3EE-C14F-4EB0-85FE-90206D483B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75173FD-791E-4771-8030-81E0E69E9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CBE8222-0CE5-446B-82A9-1C084230D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9C4F760-15F8-4963-93E0-5ED40BD4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14924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9725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9717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5927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53669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5461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31893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22909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333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2E92101-ACFF-45DB-907F-184D8315E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A583A6E-8225-4F8A-8058-1D8FCF76C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E57AA0-E256-4DBA-82DB-AFDF41746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F55898-6F4C-49D4-9501-FDF3572B3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1DCA5EF-7A10-4BA9-9A9B-5BA407611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21026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84839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68515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20819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904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693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9183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2055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9080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8643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310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845DD1-F762-4E46-8E35-3B80F6B2C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C46CE06-E7FE-4052-A0C7-440DA33C7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B486A48-BE93-4C43-937C-7D25B8144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2CF5492-790F-439A-BD35-C4D43E3F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8C21862-7903-4D82-95B3-64B9C2BF9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40122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3145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160EA64-D806-43AC-9DF2-F8C432F32B4C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2120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08173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235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0C1BCE-5C1B-4AC0-90DF-6775CB03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3C10B5C-B4E0-44CA-9D62-9260897B1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4CF96CB-B09D-45C3-BC03-18CEEB2281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94730A4-40EA-4732-AF20-47F6D664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8867FBD-9D4D-4AD8-BCF6-120786103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2FDE7FF-F24B-4FD6-B520-6847E9DF2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0207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AD4BB4-1ABB-4DD7-96A7-92EC789DD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EB29A09-BAA3-48D2-AB80-454853284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03846F5-6C80-4544-9457-8FBEB3AD42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A2DA2FC-2FB4-4FE8-A816-18F56B51B1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56B1A6D-AFC9-4F4B-8C02-5970090AEF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9AF0228-5F76-41D6-BD1D-30174EC2A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B1CEE572-A855-4787-A722-833C1E69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B632D01-3545-4968-9E3B-5890B42C7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2366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20FD2D-6B3D-4CFC-926B-F6058F071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6977F69-7CDB-44A1-96DC-2756067F9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EE0D5AD-4C0B-46A1-895B-FB536909F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930F4B8-86F2-454A-AB9C-EAC3941CF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6633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31AB550-00EA-4367-9291-701DD8ABF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F9A889F-2217-482E-AE21-229CC9EF4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AA3B3FC-5B43-4069-9557-FBA323403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6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DCBDCD-B9C4-4C05-8F54-DD5ED7C0B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74E6664-520F-4D9F-97FA-E1C146371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AF3A815-6A31-49B6-88C9-1E23F5DEC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6072957-54DC-46F0-B5C4-68748CD9B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1B5E68-6B55-432C-BA5F-C064DE4F0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CABBDF6-AACD-47EA-9F85-1C153A3D7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0768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2F5C39-B51A-427C-8AD3-0F56D645E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B395E14-086D-4A5C-A6EC-772318C109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75E7415-CC44-48FA-8102-51800E553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6C4F7ED-9784-441E-AB94-D3C1BAF8D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5FE03C1-702F-4C1D-A9CA-4086687A3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F57B2E8-13A6-4677-9E90-598E188E9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0536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D373708-F408-4B32-8641-04CC55FF3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91B0556-A536-4384-BF56-A8346B148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037A27D-0A11-47D0-8583-931E370C8C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5B8A6C-B5D8-4D34-B223-A18D654981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36F62C-FAC5-4D8D-8057-2E7683F18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8631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2D16D978-D2F6-47F3-A33D-BD6CBE2F15E5}" type="datetimeFigureOut">
              <a:rPr lang="it-IT" smtClean="0"/>
              <a:t>30/06/2017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02E3F5BA-91E2-4346-8006-CF379D571C7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7684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pPr/>
              <a:t>6/30/2017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110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12E47221-20FE-4F5C-ABB3-D7DDC4A36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554" y="13252"/>
            <a:ext cx="6252882" cy="6858000"/>
          </a:xfrm>
          <a:prstGeom prst="rect">
            <a:avLst/>
          </a:prstGeom>
        </p:spPr>
      </p:pic>
      <p:grpSp>
        <p:nvGrpSpPr>
          <p:cNvPr id="8" name="Gruppo 7">
            <a:extLst>
              <a:ext uri="{FF2B5EF4-FFF2-40B4-BE49-F238E27FC236}">
                <a16:creationId xmlns:a16="http://schemas.microsoft.com/office/drawing/2014/main" id="{F901E336-E60D-47FE-AE9A-EFC7766F8D86}"/>
              </a:ext>
            </a:extLst>
          </p:cNvPr>
          <p:cNvGrpSpPr/>
          <p:nvPr/>
        </p:nvGrpSpPr>
        <p:grpSpPr>
          <a:xfrm>
            <a:off x="4158" y="0"/>
            <a:ext cx="3015147" cy="6858000"/>
            <a:chOff x="-101859" y="0"/>
            <a:chExt cx="3015147" cy="6858000"/>
          </a:xfrm>
        </p:grpSpPr>
        <p:grpSp>
          <p:nvGrpSpPr>
            <p:cNvPr id="7" name="Gruppo 6">
              <a:extLst>
                <a:ext uri="{FF2B5EF4-FFF2-40B4-BE49-F238E27FC236}">
                  <a16:creationId xmlns:a16="http://schemas.microsoft.com/office/drawing/2014/main" id="{9BCAFD33-5D8C-4145-88A7-400EED3DFC6F}"/>
                </a:ext>
              </a:extLst>
            </p:cNvPr>
            <p:cNvGrpSpPr/>
            <p:nvPr/>
          </p:nvGrpSpPr>
          <p:grpSpPr>
            <a:xfrm>
              <a:off x="710169" y="0"/>
              <a:ext cx="2203119" cy="6858000"/>
              <a:chOff x="710169" y="0"/>
              <a:chExt cx="2203119" cy="6858000"/>
            </a:xfrm>
          </p:grpSpPr>
          <p:pic>
            <p:nvPicPr>
              <p:cNvPr id="19" name="Immagine 18">
                <a:extLst>
                  <a:ext uri="{FF2B5EF4-FFF2-40B4-BE49-F238E27FC236}">
                    <a16:creationId xmlns:a16="http://schemas.microsoft.com/office/drawing/2014/main" id="{53CEC1F7-DC5C-4EFD-935B-28BC1F5675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2603800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21" name="Immagine 20">
                <a:extLst>
                  <a:ext uri="{FF2B5EF4-FFF2-40B4-BE49-F238E27FC236}">
                    <a16:creationId xmlns:a16="http://schemas.microsoft.com/office/drawing/2014/main" id="{0C7834A5-9D84-46AA-8053-BCECF22E55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2319013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24" name="Immagine 23">
                <a:extLst>
                  <a:ext uri="{FF2B5EF4-FFF2-40B4-BE49-F238E27FC236}">
                    <a16:creationId xmlns:a16="http://schemas.microsoft.com/office/drawing/2014/main" id="{B2A8CE98-47F6-490F-AE31-50FBC54813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2084573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25" name="Immagine 24">
                <a:extLst>
                  <a:ext uri="{FF2B5EF4-FFF2-40B4-BE49-F238E27FC236}">
                    <a16:creationId xmlns:a16="http://schemas.microsoft.com/office/drawing/2014/main" id="{EF93C79E-9432-4AC1-B255-0E87DDA632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1799786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26" name="Immagine 25">
                <a:extLst>
                  <a:ext uri="{FF2B5EF4-FFF2-40B4-BE49-F238E27FC236}">
                    <a16:creationId xmlns:a16="http://schemas.microsoft.com/office/drawing/2014/main" id="{4E9B3FA6-F715-4684-B21F-00DA8BE979B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1514183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27" name="Immagine 26">
                <a:extLst>
                  <a:ext uri="{FF2B5EF4-FFF2-40B4-BE49-F238E27FC236}">
                    <a16:creationId xmlns:a16="http://schemas.microsoft.com/office/drawing/2014/main" id="{EA7C3CCD-FBB0-496D-ABCE-C7EC966055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1218763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28" name="Immagine 27">
                <a:extLst>
                  <a:ext uri="{FF2B5EF4-FFF2-40B4-BE49-F238E27FC236}">
                    <a16:creationId xmlns:a16="http://schemas.microsoft.com/office/drawing/2014/main" id="{58A3BB0C-7A41-4433-9E60-65C21C7263B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994956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29" name="Immagine 28">
                <a:extLst>
                  <a:ext uri="{FF2B5EF4-FFF2-40B4-BE49-F238E27FC236}">
                    <a16:creationId xmlns:a16="http://schemas.microsoft.com/office/drawing/2014/main" id="{9E24A6F4-809D-4A35-B731-92FE7A9ABE1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710169" y="0"/>
                <a:ext cx="309488" cy="6858000"/>
              </a:xfrm>
              <a:prstGeom prst="rect">
                <a:avLst/>
              </a:prstGeom>
            </p:spPr>
          </p:pic>
        </p:grpSp>
        <p:pic>
          <p:nvPicPr>
            <p:cNvPr id="30" name="Immagine 29">
              <a:extLst>
                <a:ext uri="{FF2B5EF4-FFF2-40B4-BE49-F238E27FC236}">
                  <a16:creationId xmlns:a16="http://schemas.microsoft.com/office/drawing/2014/main" id="{74DE0BB2-96AA-4499-B453-0C2E465600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42" r="95293"/>
            <a:stretch/>
          </p:blipFill>
          <p:spPr>
            <a:xfrm>
              <a:off x="428001" y="0"/>
              <a:ext cx="309488" cy="6858000"/>
            </a:xfrm>
            <a:prstGeom prst="rect">
              <a:avLst/>
            </a:prstGeom>
          </p:spPr>
        </p:pic>
        <p:pic>
          <p:nvPicPr>
            <p:cNvPr id="31" name="Immagine 30">
              <a:extLst>
                <a:ext uri="{FF2B5EF4-FFF2-40B4-BE49-F238E27FC236}">
                  <a16:creationId xmlns:a16="http://schemas.microsoft.com/office/drawing/2014/main" id="{A860F31D-B7A4-49C5-8F9B-F166D47F6C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42" r="95293"/>
            <a:stretch/>
          </p:blipFill>
          <p:spPr>
            <a:xfrm>
              <a:off x="143214" y="0"/>
              <a:ext cx="309488" cy="6858000"/>
            </a:xfrm>
            <a:prstGeom prst="rect">
              <a:avLst/>
            </a:prstGeom>
          </p:spPr>
        </p:pic>
        <p:pic>
          <p:nvPicPr>
            <p:cNvPr id="32" name="Immagine 31">
              <a:extLst>
                <a:ext uri="{FF2B5EF4-FFF2-40B4-BE49-F238E27FC236}">
                  <a16:creationId xmlns:a16="http://schemas.microsoft.com/office/drawing/2014/main" id="{57A4ECD9-A1B5-4EAE-82FD-8D73CEDD15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42" r="95293"/>
            <a:stretch/>
          </p:blipFill>
          <p:spPr>
            <a:xfrm>
              <a:off x="-101859" y="0"/>
              <a:ext cx="309488" cy="6858000"/>
            </a:xfrm>
            <a:prstGeom prst="rect">
              <a:avLst/>
            </a:prstGeom>
          </p:spPr>
        </p:pic>
      </p:grp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B1D816E5-7AE4-426B-9D4D-FA3BD49DE022}"/>
              </a:ext>
            </a:extLst>
          </p:cNvPr>
          <p:cNvGrpSpPr/>
          <p:nvPr/>
        </p:nvGrpSpPr>
        <p:grpSpPr>
          <a:xfrm>
            <a:off x="9155697" y="0"/>
            <a:ext cx="3004514" cy="6858000"/>
            <a:chOff x="-123125" y="0"/>
            <a:chExt cx="3004514" cy="6858000"/>
          </a:xfrm>
        </p:grpSpPr>
        <p:grpSp>
          <p:nvGrpSpPr>
            <p:cNvPr id="35" name="Gruppo 34">
              <a:extLst>
                <a:ext uri="{FF2B5EF4-FFF2-40B4-BE49-F238E27FC236}">
                  <a16:creationId xmlns:a16="http://schemas.microsoft.com/office/drawing/2014/main" id="{E98AA1F6-A610-4BC1-ADFB-8F3D92031839}"/>
                </a:ext>
              </a:extLst>
            </p:cNvPr>
            <p:cNvGrpSpPr/>
            <p:nvPr/>
          </p:nvGrpSpPr>
          <p:grpSpPr>
            <a:xfrm>
              <a:off x="667637" y="0"/>
              <a:ext cx="2213752" cy="6858000"/>
              <a:chOff x="667637" y="0"/>
              <a:chExt cx="2213752" cy="6858000"/>
            </a:xfrm>
          </p:grpSpPr>
          <p:pic>
            <p:nvPicPr>
              <p:cNvPr id="39" name="Immagine 38">
                <a:extLst>
                  <a:ext uri="{FF2B5EF4-FFF2-40B4-BE49-F238E27FC236}">
                    <a16:creationId xmlns:a16="http://schemas.microsoft.com/office/drawing/2014/main" id="{AEB97794-53AB-4845-A7A1-9D85112977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2571901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40" name="Immagine 39">
                <a:extLst>
                  <a:ext uri="{FF2B5EF4-FFF2-40B4-BE49-F238E27FC236}">
                    <a16:creationId xmlns:a16="http://schemas.microsoft.com/office/drawing/2014/main" id="{A8E65697-84AA-4ED7-9E88-6A826379C4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2287114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41" name="Immagine 40">
                <a:extLst>
                  <a:ext uri="{FF2B5EF4-FFF2-40B4-BE49-F238E27FC236}">
                    <a16:creationId xmlns:a16="http://schemas.microsoft.com/office/drawing/2014/main" id="{21A69C00-F7E0-4A94-A53A-02BF95C0730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2031408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42" name="Immagine 41">
                <a:extLst>
                  <a:ext uri="{FF2B5EF4-FFF2-40B4-BE49-F238E27FC236}">
                    <a16:creationId xmlns:a16="http://schemas.microsoft.com/office/drawing/2014/main" id="{B0519907-67BD-48BA-8542-2C4912FF56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1746621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43" name="Immagine 42">
                <a:extLst>
                  <a:ext uri="{FF2B5EF4-FFF2-40B4-BE49-F238E27FC236}">
                    <a16:creationId xmlns:a16="http://schemas.microsoft.com/office/drawing/2014/main" id="{14962089-E1EA-461A-BB6B-3955669A31D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1461018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44" name="Immagine 43">
                <a:extLst>
                  <a:ext uri="{FF2B5EF4-FFF2-40B4-BE49-F238E27FC236}">
                    <a16:creationId xmlns:a16="http://schemas.microsoft.com/office/drawing/2014/main" id="{ADDBB59E-1282-4460-A33B-C96ADDA7FC7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1176231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45" name="Immagine 44">
                <a:extLst>
                  <a:ext uri="{FF2B5EF4-FFF2-40B4-BE49-F238E27FC236}">
                    <a16:creationId xmlns:a16="http://schemas.microsoft.com/office/drawing/2014/main" id="{85CF1B24-60C7-45FB-BC60-A692BFAEC1B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952424" y="0"/>
                <a:ext cx="309488" cy="6858000"/>
              </a:xfrm>
              <a:prstGeom prst="rect">
                <a:avLst/>
              </a:prstGeom>
            </p:spPr>
          </p:pic>
          <p:pic>
            <p:nvPicPr>
              <p:cNvPr id="46" name="Immagine 45">
                <a:extLst>
                  <a:ext uri="{FF2B5EF4-FFF2-40B4-BE49-F238E27FC236}">
                    <a16:creationId xmlns:a16="http://schemas.microsoft.com/office/drawing/2014/main" id="{8C5B5D0A-808B-4802-B52E-A6B4B468BDD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42" r="95293"/>
              <a:stretch/>
            </p:blipFill>
            <p:spPr>
              <a:xfrm>
                <a:off x="667637" y="0"/>
                <a:ext cx="309488" cy="6858000"/>
              </a:xfrm>
              <a:prstGeom prst="rect">
                <a:avLst/>
              </a:prstGeom>
            </p:spPr>
          </p:pic>
        </p:grpSp>
        <p:pic>
          <p:nvPicPr>
            <p:cNvPr id="36" name="Immagine 35">
              <a:extLst>
                <a:ext uri="{FF2B5EF4-FFF2-40B4-BE49-F238E27FC236}">
                  <a16:creationId xmlns:a16="http://schemas.microsoft.com/office/drawing/2014/main" id="{D0640376-96A0-4245-99DA-F3CC7DBCD6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42" r="95293"/>
            <a:stretch/>
          </p:blipFill>
          <p:spPr>
            <a:xfrm>
              <a:off x="385469" y="0"/>
              <a:ext cx="309488" cy="6858000"/>
            </a:xfrm>
            <a:prstGeom prst="rect">
              <a:avLst/>
            </a:prstGeom>
          </p:spPr>
        </p:pic>
        <p:pic>
          <p:nvPicPr>
            <p:cNvPr id="37" name="Immagine 36">
              <a:extLst>
                <a:ext uri="{FF2B5EF4-FFF2-40B4-BE49-F238E27FC236}">
                  <a16:creationId xmlns:a16="http://schemas.microsoft.com/office/drawing/2014/main" id="{F51B7C52-2837-4B10-9FAB-2BE6B8DFCA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42" r="95293"/>
            <a:stretch/>
          </p:blipFill>
          <p:spPr>
            <a:xfrm>
              <a:off x="100682" y="0"/>
              <a:ext cx="309488" cy="6858000"/>
            </a:xfrm>
            <a:prstGeom prst="rect">
              <a:avLst/>
            </a:prstGeom>
          </p:spPr>
        </p:pic>
        <p:pic>
          <p:nvPicPr>
            <p:cNvPr id="38" name="Immagine 37">
              <a:extLst>
                <a:ext uri="{FF2B5EF4-FFF2-40B4-BE49-F238E27FC236}">
                  <a16:creationId xmlns:a16="http://schemas.microsoft.com/office/drawing/2014/main" id="{8F74359D-7D4C-4294-B2D0-377B0C6886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42" r="95293"/>
            <a:stretch/>
          </p:blipFill>
          <p:spPr>
            <a:xfrm>
              <a:off x="-123125" y="0"/>
              <a:ext cx="309488" cy="6858000"/>
            </a:xfrm>
            <a:prstGeom prst="rect">
              <a:avLst/>
            </a:prstGeom>
          </p:spPr>
        </p:pic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EEA3C4B-F142-4202-94B6-97FA5EDE8358}"/>
              </a:ext>
            </a:extLst>
          </p:cNvPr>
          <p:cNvSpPr txBox="1"/>
          <p:nvPr/>
        </p:nvSpPr>
        <p:spPr>
          <a:xfrm>
            <a:off x="-4329" y="198782"/>
            <a:ext cx="12209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Robot</a:t>
            </a:r>
            <a:r>
              <a:rPr lang="it-IT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it-IT" sz="3200" b="1" dirty="0">
                <a:solidFill>
                  <a:schemeClr val="accent1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auto bilanciante</a:t>
            </a:r>
          </a:p>
        </p:txBody>
      </p:sp>
    </p:spTree>
    <p:extLst>
      <p:ext uri="{BB962C8B-B14F-4D97-AF65-F5344CB8AC3E}">
        <p14:creationId xmlns:p14="http://schemas.microsoft.com/office/powerpoint/2010/main" val="3970562533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C:\Users\Hamza Haddaoui\AppData\Local\Microsoft\Windows\INetCache\Content.Word\DSC_0157.jpg">
            <a:extLst>
              <a:ext uri="{FF2B5EF4-FFF2-40B4-BE49-F238E27FC236}">
                <a16:creationId xmlns:a16="http://schemas.microsoft.com/office/drawing/2014/main" id="{2E15161D-0B94-4613-8E64-604AB4868EAE}"/>
              </a:ext>
            </a:extLst>
          </p:cNvPr>
          <p:cNvPicPr/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815" b="54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F0A0C34-B4BD-4978-B8D2-6971617D6A7F}"/>
              </a:ext>
            </a:extLst>
          </p:cNvPr>
          <p:cNvSpPr txBox="1"/>
          <p:nvPr/>
        </p:nvSpPr>
        <p:spPr>
          <a:xfrm>
            <a:off x="568035" y="198782"/>
            <a:ext cx="11636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solidFill>
                  <a:srgbClr val="00B05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Scheda </a:t>
            </a:r>
            <a:r>
              <a:rPr lang="it-IT" sz="3600" b="1" dirty="0">
                <a:solidFill>
                  <a:schemeClr val="accent6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madre</a:t>
            </a:r>
          </a:p>
        </p:txBody>
      </p:sp>
    </p:spTree>
    <p:extLst>
      <p:ext uri="{BB962C8B-B14F-4D97-AF65-F5344CB8AC3E}">
        <p14:creationId xmlns:p14="http://schemas.microsoft.com/office/powerpoint/2010/main" val="694724078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o 3">
            <a:extLst>
              <a:ext uri="{FF2B5EF4-FFF2-40B4-BE49-F238E27FC236}">
                <a16:creationId xmlns:a16="http://schemas.microsoft.com/office/drawing/2014/main" id="{CDEE607F-5592-4ABC-A2E3-9E3035C7281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11C59CCB-D8A2-42D1-866F-A9DC06DB77E3}"/>
                </a:ext>
              </a:extLst>
            </p:cNvPr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472"/>
            <a:stretch/>
          </p:blipFill>
          <p:spPr bwMode="auto"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" name="Immagine 1">
              <a:extLst>
                <a:ext uri="{FF2B5EF4-FFF2-40B4-BE49-F238E27FC236}">
                  <a16:creationId xmlns:a16="http://schemas.microsoft.com/office/drawing/2014/main" id="{2B941E74-BEBB-428E-BDBB-4B330EA71D11}"/>
                </a:ext>
              </a:extLst>
            </p:cNvPr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68516" y="126609"/>
              <a:ext cx="5448873" cy="6731391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72181214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bg1"/>
          </a:fgClr>
          <a:bgClr>
            <a:schemeClr val="bg2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o 5">
            <a:extLst>
              <a:ext uri="{FF2B5EF4-FFF2-40B4-BE49-F238E27FC236}">
                <a16:creationId xmlns:a16="http://schemas.microsoft.com/office/drawing/2014/main" id="{1F80F9F2-ACD8-4800-B8C1-736B06D429F1}"/>
              </a:ext>
            </a:extLst>
          </p:cNvPr>
          <p:cNvGrpSpPr/>
          <p:nvPr/>
        </p:nvGrpSpPr>
        <p:grpSpPr>
          <a:xfrm>
            <a:off x="792879" y="1632173"/>
            <a:ext cx="10828287" cy="3730064"/>
            <a:chOff x="421818" y="1671930"/>
            <a:chExt cx="10828287" cy="3730064"/>
          </a:xfrm>
        </p:grpSpPr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78F3F13E-77F3-4CB4-9F47-3FB626F45A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85021" y="1671930"/>
              <a:ext cx="9765084" cy="3730064"/>
            </a:xfrm>
            <a:prstGeom prst="rect">
              <a:avLst/>
            </a:prstGeom>
          </p:spPr>
        </p:pic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08E240B4-70A7-4E94-83B0-E6529FBCB1B3}"/>
                </a:ext>
              </a:extLst>
            </p:cNvPr>
            <p:cNvSpPr txBox="1"/>
            <p:nvPr/>
          </p:nvSpPr>
          <p:spPr>
            <a:xfrm>
              <a:off x="3621125" y="2522567"/>
              <a:ext cx="14208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errore</a:t>
              </a:r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59260F1B-5FB6-4D9F-B438-C9E6A799A3BE}"/>
                </a:ext>
              </a:extLst>
            </p:cNvPr>
            <p:cNvSpPr txBox="1"/>
            <p:nvPr/>
          </p:nvSpPr>
          <p:spPr>
            <a:xfrm>
              <a:off x="421818" y="2410571"/>
              <a:ext cx="14208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Angolo di </a:t>
              </a:r>
              <a:r>
                <a:rPr lang="it-IT" dirty="0" err="1">
                  <a:latin typeface="Arial" panose="020B0604020202020204" pitchFamily="34" charset="0"/>
                  <a:cs typeface="Arial" panose="020B0604020202020204" pitchFamily="34" charset="0"/>
                </a:rPr>
                <a:t>setpoint</a:t>
              </a:r>
              <a:endParaRPr lang="it-IT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0C08E9E5-5C71-44F9-8ACF-10027810E4D4}"/>
                </a:ext>
              </a:extLst>
            </p:cNvPr>
            <p:cNvSpPr txBox="1"/>
            <p:nvPr/>
          </p:nvSpPr>
          <p:spPr>
            <a:xfrm>
              <a:off x="4860554" y="2549071"/>
              <a:ext cx="20938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PID</a:t>
              </a:r>
            </a:p>
          </p:txBody>
        </p:sp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0FB06DA5-452C-4909-8575-1E32DA077D78}"/>
                </a:ext>
              </a:extLst>
            </p:cNvPr>
            <p:cNvSpPr txBox="1"/>
            <p:nvPr/>
          </p:nvSpPr>
          <p:spPr>
            <a:xfrm>
              <a:off x="8600661" y="2547746"/>
              <a:ext cx="20820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Motori</a:t>
              </a:r>
            </a:p>
          </p:txBody>
        </p:sp>
        <p:sp>
          <p:nvSpPr>
            <p:cNvPr id="13" name="CasellaDiTesto 12">
              <a:extLst>
                <a:ext uri="{FF2B5EF4-FFF2-40B4-BE49-F238E27FC236}">
                  <a16:creationId xmlns:a16="http://schemas.microsoft.com/office/drawing/2014/main" id="{380EB102-0633-4C70-8D09-4D469CCB60A9}"/>
                </a:ext>
              </a:extLst>
            </p:cNvPr>
            <p:cNvSpPr txBox="1"/>
            <p:nvPr/>
          </p:nvSpPr>
          <p:spPr>
            <a:xfrm>
              <a:off x="4087805" y="4106201"/>
              <a:ext cx="20938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dirty="0">
                  <a:latin typeface="Arial" panose="020B0604020202020204" pitchFamily="34" charset="0"/>
                  <a:cs typeface="Arial" panose="020B0604020202020204" pitchFamily="34" charset="0"/>
                </a:rPr>
                <a:t>Sensore di angolazione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5341288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/>
              <p:cNvSpPr txBox="1"/>
              <p:nvPr/>
            </p:nvSpPr>
            <p:spPr>
              <a:xfrm>
                <a:off x="265042" y="97182"/>
                <a:ext cx="11648661" cy="31708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2000" b="1" dirty="0"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  <a:t>ACQUISIZIONE </a:t>
                </a:r>
                <a:r>
                  <a:rPr lang="it-IT" sz="2000" b="1" dirty="0">
                    <a:solidFill>
                      <a:srgbClr val="0070C0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  <a:t>ACCELERAZIONE</a:t>
                </a:r>
                <a:r>
                  <a:rPr lang="it-IT" sz="2000" b="1" dirty="0"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  <a:t> E </a:t>
                </a:r>
                <a:r>
                  <a:rPr lang="it-IT" sz="2000" b="1" dirty="0">
                    <a:solidFill>
                      <a:srgbClr val="FF0000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  <a:t>VELOCITÀ ANGOLARE, </a:t>
                </a:r>
                <a:r>
                  <a:rPr lang="it-IT" sz="2000" b="1" dirty="0"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  <a:t>E CONVERSIONE IN UN ANGOLO</a:t>
                </a:r>
                <a:endParaRPr lang="it-IT" sz="2000" dirty="0">
                  <a:latin typeface="Microsoft JhengHei" panose="020B0604030504040204" pitchFamily="34" charset="-120"/>
                  <a:ea typeface="Microsoft JhengHei" panose="020B0604030504040204" pitchFamily="34" charset="-120"/>
                </a:endParaRPr>
              </a:p>
              <a:p>
                <a:pPr algn="ctr"/>
                <a:endParaRPr lang="it-IT" sz="2000" dirty="0">
                  <a:latin typeface="Microsoft JhengHei" panose="020B0604030504040204" pitchFamily="34" charset="-120"/>
                  <a:ea typeface="Microsoft JhengHei" panose="020B0604030504040204" pitchFamily="34" charset="-12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𝑎𝑐𝑐𝑒𝑙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𝑎𝑟𝑐𝑡𝑔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𝑎𝑐𝑐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𝑎𝑐𝑐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sub>
                                      </m:sSub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p>
                                    <m:sSup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𝑎𝑐𝑐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sub>
                                      </m:sSub>
                                    </m:e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rad>
                            </m:den>
                          </m:f>
                        </m:e>
                      </m:d>
                    </m:oMath>
                  </m:oMathPara>
                </a14:m>
                <a:br>
                  <a:rPr lang="it-IT" sz="2000" i="1" dirty="0"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</a:br>
                <a:endParaRPr lang="it-IT" sz="2000" i="1" dirty="0">
                  <a:latin typeface="Microsoft JhengHei" panose="020B0604030504040204" pitchFamily="34" charset="-120"/>
                  <a:ea typeface="Microsoft JhengHei" panose="020B0604030504040204" pitchFamily="34" charset="-12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acc>
                            <m:accPr>
                              <m:chr m:val="̇"/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𝑔𝑦𝑟𝑜</m:t>
                                  </m:r>
                                </m:sub>
                              </m:sSub>
                            </m:e>
                          </m:acc>
                        </m:e>
                      </m:nary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𝑑𝑡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≅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acc>
                            <m:accPr>
                              <m:chr m:val="̇"/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𝑔𝑦𝑟𝑜</m:t>
                                  </m:r>
                                </m:sub>
                              </m:sSub>
                            </m:e>
                          </m:acc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)∙</m:t>
                          </m:r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𝑠𝑎𝑚𝑝𝑙𝑒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sz="3600" b="1" i="1" dirty="0">
                  <a:latin typeface="Microsoft JhengHei" panose="020B0604030504040204" pitchFamily="34" charset="-120"/>
                  <a:ea typeface="Microsoft JhengHei" panose="020B0604030504040204" pitchFamily="34" charset="-120"/>
                </a:endParaRPr>
              </a:p>
              <a:p>
                <a:pPr algn="ctr"/>
                <a:endParaRPr lang="it-IT" dirty="0"/>
              </a:p>
              <a:p>
                <a:pPr algn="ctr"/>
                <a:endParaRPr lang="it-IT" sz="3200" dirty="0">
                  <a:latin typeface="Microsoft JhengHei" panose="020B0604030504040204" pitchFamily="34" charset="-120"/>
                  <a:ea typeface="Microsoft JhengHei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5" name="CasellaDiTesto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042" y="97182"/>
                <a:ext cx="11648661" cy="3170868"/>
              </a:xfrm>
              <a:prstGeom prst="rect">
                <a:avLst/>
              </a:prstGeom>
              <a:blipFill>
                <a:blip r:embed="rId2"/>
                <a:stretch>
                  <a:fillRect t="-115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8" name="Picture 2" descr="http://www.machinedesign.com/sites/machinedesign.com/files/pry-promo.gif">
            <a:extLst>
              <a:ext uri="{FF2B5EF4-FFF2-40B4-BE49-F238E27FC236}">
                <a16:creationId xmlns:a16="http://schemas.microsoft.com/office/drawing/2014/main" id="{41E7FB79-79F8-4BC9-BE5B-81C5156FF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1013" y="2637181"/>
            <a:ext cx="4976717" cy="3956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3163589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/>
              <p:cNvSpPr txBox="1"/>
              <p:nvPr/>
            </p:nvSpPr>
            <p:spPr>
              <a:xfrm>
                <a:off x="304800" y="163443"/>
                <a:ext cx="11648661" cy="18317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it-IT" sz="2000" b="1" dirty="0">
                  <a:latin typeface="Microsoft JhengHei" panose="020B0604030504040204" pitchFamily="34" charset="-120"/>
                  <a:ea typeface="Microsoft JhengHei" panose="020B0604030504040204" pitchFamily="34" charset="-120"/>
                </a:endParaRPr>
              </a:p>
              <a:p>
                <a:pPr algn="ctr"/>
                <a:r>
                  <a:rPr lang="it-IT" sz="2000" b="1" dirty="0"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  <a:t>UNISCO I DATI CALCOLATI UTILIZZANDO IL </a:t>
                </a:r>
                <a:r>
                  <a:rPr lang="it-IT" sz="2000" b="1" dirty="0">
                    <a:solidFill>
                      <a:srgbClr val="00B050"/>
                    </a:solidFill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  <a:t>FILTRO COMPLEMENTARE</a:t>
                </a:r>
              </a:p>
              <a:p>
                <a:pPr algn="ctr"/>
                <a:endParaRPr lang="it-IT" sz="2000" dirty="0">
                  <a:latin typeface="Microsoft JhengHei" panose="020B0604030504040204" pitchFamily="34" charset="-120"/>
                  <a:ea typeface="Microsoft JhengHei" panose="020B0604030504040204" pitchFamily="34" charset="-12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𝑓𝑖𝑙𝑡𝑒𝑟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𝑓𝑖𝑙𝑡𝑒𝑟</m:t>
                              </m:r>
                            </m:sub>
                          </m:s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+ </m:t>
                          </m:r>
                          <m:acc>
                            <m:accPr>
                              <m:chr m:val="̇"/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𝑔𝑦𝑟𝑜</m:t>
                                  </m:r>
                                </m:sub>
                              </m:sSub>
                            </m:e>
                          </m:acc>
                          <m:d>
                            <m:d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𝑠𝑎𝑚𝑝𝑙𝑒</m:t>
                              </m:r>
                            </m:sub>
                          </m:sSub>
                        </m:e>
                      </m:d>
                      <m:r>
                        <a:rPr lang="it-IT" i="1">
                          <a:latin typeface="Cambria Math" panose="02040503050406030204" pitchFamily="18" charset="0"/>
                        </a:rPr>
                        <m:t>+(1−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)∙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𝑎𝑐𝑐𝑒𝑙</m:t>
                          </m:r>
                        </m:sub>
                      </m:sSub>
                    </m:oMath>
                  </m:oMathPara>
                </a14:m>
                <a:endParaRPr lang="it-IT" dirty="0"/>
              </a:p>
              <a:p>
                <a:pPr algn="ctr"/>
                <a:endParaRPr lang="it-IT" sz="3200" dirty="0">
                  <a:latin typeface="Microsoft JhengHei" panose="020B0604030504040204" pitchFamily="34" charset="-120"/>
                  <a:ea typeface="Microsoft JhengHei" panose="020B0604030504040204" pitchFamily="34" charset="-120"/>
                </a:endParaRPr>
              </a:p>
            </p:txBody>
          </p:sp>
        </mc:Choice>
        <mc:Fallback xmlns="">
          <p:sp>
            <p:nvSpPr>
              <p:cNvPr id="5" name="CasellaDiTesto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" y="163443"/>
                <a:ext cx="11648661" cy="18317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 descr="C:\Users\Hamza Haddaoui\AppData\Local\Microsoft\Windows\INetCache\Content.Word\F7X6ULMGI0TCNG6.MEDIUM.JPG">
            <a:extLst>
              <a:ext uri="{FF2B5EF4-FFF2-40B4-BE49-F238E27FC236}">
                <a16:creationId xmlns:a16="http://schemas.microsoft.com/office/drawing/2014/main" id="{09908CEA-AB4C-4F0F-9498-C877BE938BE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047" y="2233702"/>
            <a:ext cx="9824166" cy="38490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15494876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46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C:\Users\Hamza Haddaoui\AppData\Local\Microsoft\Windows\INetCache\Content.Word\Complementary_Filter.png">
            <a:extLst>
              <a:ext uri="{FF2B5EF4-FFF2-40B4-BE49-F238E27FC236}">
                <a16:creationId xmlns:a16="http://schemas.microsoft.com/office/drawing/2014/main" id="{E757A761-7EC1-477F-9322-B8F6176B6D2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404" y="0"/>
            <a:ext cx="10212657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69607047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http://tikalon.com/blog/PID_Loop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696" y="-108857"/>
            <a:ext cx="10663557" cy="6966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259238"/>
      </p:ext>
    </p:extLst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https://ae01.alicdn.com/kf/HTB1MPrAQFXXXXbGXVXXq6xXFXXXo/10PCS-L298N-font-b-Dual-b-font-font-b-H-b-font-font-b-Bridge-b.jpg">
            <a:extLst>
              <a:ext uri="{FF2B5EF4-FFF2-40B4-BE49-F238E27FC236}">
                <a16:creationId xmlns:a16="http://schemas.microsoft.com/office/drawing/2014/main" id="{B96205E6-8243-4FF3-AC25-D3A450A53D9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22" y="1031354"/>
            <a:ext cx="4538133" cy="4436533"/>
          </a:xfrm>
          <a:prstGeom prst="rect">
            <a:avLst/>
          </a:prstGeom>
          <a:noFill/>
        </p:spPr>
      </p:pic>
      <p:pic>
        <p:nvPicPr>
          <p:cNvPr id="2050" name="Picture 2" descr="https://a.pololu-files.com/picture/0J3799.1200.jpg?03a71976857bd4e6d447a7cd8817f31c">
            <a:extLst>
              <a:ext uri="{FF2B5EF4-FFF2-40B4-BE49-F238E27FC236}">
                <a16:creationId xmlns:a16="http://schemas.microsoft.com/office/drawing/2014/main" id="{BBC224EF-4BBE-4C51-996F-7F59447FA2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955" b="90436" l="5083" r="91750">
                        <a14:foregroundMark x1="44833" y1="8049" x2="44833" y2="8049"/>
                        <a14:foregroundMark x1="8750" y1="45549" x2="8750" y2="45549"/>
                        <a14:foregroundMark x1="57417" y1="90530" x2="57417" y2="90530"/>
                        <a14:foregroundMark x1="47000" y1="88068" x2="47000" y2="88068"/>
                        <a14:foregroundMark x1="28667" y1="69981" x2="28667" y2="69981"/>
                        <a14:foregroundMark x1="27583" y1="68750" x2="27583" y2="68750"/>
                        <a14:foregroundMark x1="91250" y1="69981" x2="91250" y2="69981"/>
                        <a14:foregroundMark x1="91750" y1="64867" x2="91750" y2="64867"/>
                        <a14:foregroundMark x1="84417" y1="41951" x2="84417" y2="41951"/>
                        <a14:foregroundMark x1="84167" y1="39867" x2="84167" y2="38731"/>
                        <a14:foregroundMark x1="78083" y1="31250" x2="78083" y2="31250"/>
                        <a14:foregroundMark x1="64250" y1="28883" x2="64250" y2="28883"/>
                        <a14:foregroundMark x1="80750" y1="27083" x2="80750" y2="27083"/>
                        <a14:foregroundMark x1="83583" y1="30682" x2="83583" y2="30682"/>
                        <a14:foregroundMark x1="80750" y1="28883" x2="80750" y2="28883"/>
                        <a14:foregroundMark x1="81500" y1="28030" x2="82333" y2="29167"/>
                        <a14:foregroundMark x1="83083" y1="29830" x2="83083" y2="29830"/>
                        <a14:foregroundMark x1="83333" y1="51231" x2="83333" y2="51231"/>
                        <a14:foregroundMark x1="83333" y1="45265" x2="83333" y2="46117"/>
                        <a14:foregroundMark x1="82583" y1="49148" x2="82583" y2="49148"/>
                        <a14:foregroundMark x1="81750" y1="50284" x2="81750" y2="50284"/>
                        <a14:foregroundMark x1="82833" y1="40246" x2="82833" y2="40246"/>
                        <a14:foregroundMark x1="86000" y1="52083" x2="86000" y2="50947"/>
                        <a14:foregroundMark x1="87583" y1="44034" x2="87583" y2="46780"/>
                        <a14:foregroundMark x1="9250" y1="30682" x2="9250" y2="30682"/>
                        <a14:foregroundMark x1="6417" y1="30682" x2="6417" y2="30682"/>
                        <a14:foregroundMark x1="5083" y1="30966" x2="5083" y2="30966"/>
                        <a14:foregroundMark x1="52167" y1="26799" x2="52167" y2="267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95"/>
          <a:stretch/>
        </p:blipFill>
        <p:spPr bwMode="auto">
          <a:xfrm>
            <a:off x="6256863" y="857249"/>
            <a:ext cx="5291667" cy="4479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915E516-1254-4180-BBCE-7D9D85CCFD2F}"/>
              </a:ext>
            </a:extLst>
          </p:cNvPr>
          <p:cNvSpPr txBox="1"/>
          <p:nvPr/>
        </p:nvSpPr>
        <p:spPr>
          <a:xfrm>
            <a:off x="2107428" y="5680363"/>
            <a:ext cx="1273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L298N</a:t>
            </a:r>
            <a:endParaRPr lang="it-IT" b="1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DA52A4C-52C5-45E5-8AD9-2269C53F86A3}"/>
              </a:ext>
            </a:extLst>
          </p:cNvPr>
          <p:cNvSpPr txBox="1"/>
          <p:nvPr/>
        </p:nvSpPr>
        <p:spPr>
          <a:xfrm>
            <a:off x="7036758" y="5680363"/>
            <a:ext cx="3731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Motore DC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Pololu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12V</a:t>
            </a:r>
            <a:endParaRPr lang="it-IT" b="1" dirty="0">
              <a:solidFill>
                <a:schemeClr val="accent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23848661"/>
      </p:ext>
    </p:extLst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homecontrolsblog.files.wordpress.com/2016/09/bluetooth-combo-wordmark-640x300.png">
            <a:extLst>
              <a:ext uri="{FF2B5EF4-FFF2-40B4-BE49-F238E27FC236}">
                <a16:creationId xmlns:a16="http://schemas.microsoft.com/office/drawing/2014/main" id="{32F81BEC-9314-40A4-922E-30AD6E0EC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105" y="455725"/>
            <a:ext cx="4001953" cy="1875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www.pic-ap-board.eu/images/hc05_T.png">
            <a:extLst>
              <a:ext uri="{FF2B5EF4-FFF2-40B4-BE49-F238E27FC236}">
                <a16:creationId xmlns:a16="http://schemas.microsoft.com/office/drawing/2014/main" id="{26255832-6E67-4D59-BDE8-11B5E1B40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1582" y="2647740"/>
            <a:ext cx="72390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2408383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6BB4E1F9-ED5F-4E0D-8DBC-2B8C26B321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9"/>
          <a:stretch/>
        </p:blipFill>
        <p:spPr>
          <a:xfrm>
            <a:off x="1785937" y="0"/>
            <a:ext cx="4013714" cy="68580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8FB8485F-8247-4DF2-833F-7FCA116C6E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9"/>
          <a:stretch/>
        </p:blipFill>
        <p:spPr>
          <a:xfrm>
            <a:off x="6281737" y="0"/>
            <a:ext cx="4005263" cy="684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756277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Immagine 3" descr="Immagine che contiene strada, pattinaggio, esterni, Segway&#10;&#10;Descrizione generata con affidabilità molto elevata">
            <a:extLst>
              <a:ext uri="{FF2B5EF4-FFF2-40B4-BE49-F238E27FC236}">
                <a16:creationId xmlns:a16="http://schemas.microsoft.com/office/drawing/2014/main" id="{F6B7F3A0-25A8-47E8-9E6A-1412199298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560C9490-00E9-47CB-B613-6FE4977FE0D0}"/>
              </a:ext>
            </a:extLst>
          </p:cNvPr>
          <p:cNvSpPr txBox="1"/>
          <p:nvPr/>
        </p:nvSpPr>
        <p:spPr>
          <a:xfrm>
            <a:off x="466726" y="5144854"/>
            <a:ext cx="3994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 err="1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Segway</a:t>
            </a:r>
            <a:r>
              <a:rPr lang="it-IT" sz="4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PT</a:t>
            </a:r>
          </a:p>
        </p:txBody>
      </p:sp>
    </p:spTree>
    <p:extLst>
      <p:ext uri="{BB962C8B-B14F-4D97-AF65-F5344CB8AC3E}">
        <p14:creationId xmlns:p14="http://schemas.microsoft.com/office/powerpoint/2010/main" val="1878520086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642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parete, interni, trasporto, carretto&#10;&#10;Descrizione generata con affidabilità molto elevata">
            <a:extLst>
              <a:ext uri="{FF2B5EF4-FFF2-40B4-BE49-F238E27FC236}">
                <a16:creationId xmlns:a16="http://schemas.microsoft.com/office/drawing/2014/main" id="{97FAC5F8-D9E9-4683-AA26-3954824CE9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1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5389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o 3">
            <a:extLst>
              <a:ext uri="{FF2B5EF4-FFF2-40B4-BE49-F238E27FC236}">
                <a16:creationId xmlns:a16="http://schemas.microsoft.com/office/drawing/2014/main" id="{D630FB99-53FF-4F50-9FB5-B4F4D653792F}"/>
              </a:ext>
            </a:extLst>
          </p:cNvPr>
          <p:cNvGrpSpPr/>
          <p:nvPr/>
        </p:nvGrpSpPr>
        <p:grpSpPr>
          <a:xfrm>
            <a:off x="0" y="-1"/>
            <a:ext cx="12467358" cy="7356765"/>
            <a:chOff x="0" y="-1"/>
            <a:chExt cx="12467358" cy="7356765"/>
          </a:xfrm>
        </p:grpSpPr>
        <p:pic>
          <p:nvPicPr>
            <p:cNvPr id="7" name="Picture 2" descr="https://farm8.staticflickr.com/7041/6836956804_c66ea58091_o.jpg">
              <a:extLst>
                <a:ext uri="{FF2B5EF4-FFF2-40B4-BE49-F238E27FC236}">
                  <a16:creationId xmlns:a16="http://schemas.microsoft.com/office/drawing/2014/main" id="{673BDE53-6D18-4417-9961-44D34E56385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1937"/>
            <a:stretch/>
          </p:blipFill>
          <p:spPr bwMode="auto">
            <a:xfrm flipH="1">
              <a:off x="11372902" y="-1"/>
              <a:ext cx="1094456" cy="73567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https://farm8.staticflickr.com/7041/6836956804_c66ea58091_o.jpg">
              <a:extLst>
                <a:ext uri="{FF2B5EF4-FFF2-40B4-BE49-F238E27FC236}">
                  <a16:creationId xmlns:a16="http://schemas.microsoft.com/office/drawing/2014/main" id="{A8790A58-F6E0-4390-9D80-8B033F22947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4099"/>
            <a:stretch/>
          </p:blipFill>
          <p:spPr bwMode="auto">
            <a:xfrm>
              <a:off x="0" y="0"/>
              <a:ext cx="3385706" cy="7181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https://farm8.staticflickr.com/7041/6836956804_c66ea58091_o.jpg">
              <a:extLst>
                <a:ext uri="{FF2B5EF4-FFF2-40B4-BE49-F238E27FC236}">
                  <a16:creationId xmlns:a16="http://schemas.microsoft.com/office/drawing/2014/main" id="{5550D3F8-1090-4D69-8FB7-311AF1BB0C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64036" y="0"/>
              <a:ext cx="9660398" cy="73567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E1DF555-B866-46E3-99B1-02CEA4234458}"/>
              </a:ext>
            </a:extLst>
          </p:cNvPr>
          <p:cNvSpPr txBox="1"/>
          <p:nvPr/>
        </p:nvSpPr>
        <p:spPr>
          <a:xfrm>
            <a:off x="760269" y="462020"/>
            <a:ext cx="3994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solidFill>
                  <a:schemeClr val="accent5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Honda</a:t>
            </a:r>
            <a:r>
              <a:rPr lang="it-IT" sz="4000" b="1" dirty="0">
                <a:solidFill>
                  <a:schemeClr val="accent5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ASIMO</a:t>
            </a:r>
          </a:p>
        </p:txBody>
      </p:sp>
    </p:spTree>
    <p:extLst>
      <p:ext uri="{BB962C8B-B14F-4D97-AF65-F5344CB8AC3E}">
        <p14:creationId xmlns:p14="http://schemas.microsoft.com/office/powerpoint/2010/main" val="239093466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8000"/>
            <a:lum/>
          </a:blip>
          <a:srcRect/>
          <a:stretch>
            <a:fillRect l="-2000" t="-22000" b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robotshop.com/letsmakerobots/files/field_primary_image/EquipoiseBot.jpg?">
            <a:extLst>
              <a:ext uri="{FF2B5EF4-FFF2-40B4-BE49-F238E27FC236}">
                <a16:creationId xmlns:a16="http://schemas.microsoft.com/office/drawing/2014/main" id="{24C9D15B-F380-4B25-90A3-27DE6E5113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32"/>
          <a:stretch/>
        </p:blipFill>
        <p:spPr bwMode="auto">
          <a:xfrm flipH="1">
            <a:off x="1736725" y="0"/>
            <a:ext cx="845419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8175947A-0A23-470C-A1C5-30828190DF11}"/>
              </a:ext>
            </a:extLst>
          </p:cNvPr>
          <p:cNvSpPr txBox="1"/>
          <p:nvPr/>
        </p:nvSpPr>
        <p:spPr>
          <a:xfrm>
            <a:off x="6440633" y="434311"/>
            <a:ext cx="39944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solidFill>
                  <a:schemeClr val="bg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Balanduino</a:t>
            </a:r>
            <a:endParaRPr lang="it-IT" sz="4000" b="1" dirty="0">
              <a:solidFill>
                <a:schemeClr val="bg2">
                  <a:lumMod val="2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70773229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4000">
              <a:srgbClr val="37A0C6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stanza, bisca&#10;&#10;Descrizione generata con affidabilità molto elevata">
            <a:extLst>
              <a:ext uri="{FF2B5EF4-FFF2-40B4-BE49-F238E27FC236}">
                <a16:creationId xmlns:a16="http://schemas.microsoft.com/office/drawing/2014/main" id="{5155C667-880D-4FFC-8832-5C8526E2EF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9326"/>
            <a:ext cx="12192000" cy="395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003323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7000">
              <a:srgbClr val="D4B28C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upload.wikimedia.org/wikipedia/commons/3/3e/Torker_Unicycle.JPG">
            <a:extLst>
              <a:ext uri="{FF2B5EF4-FFF2-40B4-BE49-F238E27FC236}">
                <a16:creationId xmlns:a16="http://schemas.microsoft.com/office/drawing/2014/main" id="{9E3B5661-45E6-4112-AAD6-06005C066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813" y="0"/>
            <a:ext cx="42687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2360098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2000"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o 1">
            <a:extLst>
              <a:ext uri="{FF2B5EF4-FFF2-40B4-BE49-F238E27FC236}">
                <a16:creationId xmlns:a16="http://schemas.microsoft.com/office/drawing/2014/main" id="{195ECF27-8D41-4DD9-B2BC-749325BA3532}"/>
              </a:ext>
            </a:extLst>
          </p:cNvPr>
          <p:cNvGrpSpPr/>
          <p:nvPr/>
        </p:nvGrpSpPr>
        <p:grpSpPr>
          <a:xfrm>
            <a:off x="0" y="-19252"/>
            <a:ext cx="12192000" cy="6877252"/>
            <a:chOff x="265044" y="-16252"/>
            <a:chExt cx="11926956" cy="6877252"/>
          </a:xfrm>
        </p:grpSpPr>
        <p:pic>
          <p:nvPicPr>
            <p:cNvPr id="3" name="Picture 2" descr="http://www.timkainu.com/wp-content/uploads/2011/08/white_balance-960px1.jpg">
              <a:extLst>
                <a:ext uri="{FF2B5EF4-FFF2-40B4-BE49-F238E27FC236}">
                  <a16:creationId xmlns:a16="http://schemas.microsoft.com/office/drawing/2014/main" id="{29CA5A87-0B84-4B19-843B-FF46B714782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7999"/>
            <a:stretch/>
          </p:blipFill>
          <p:spPr bwMode="auto">
            <a:xfrm flipH="1">
              <a:off x="265044" y="-13252"/>
              <a:ext cx="624508" cy="68742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http://www.timkainu.com/wp-content/uploads/2011/08/white_balance-960px1.jpg">
              <a:extLst>
                <a:ext uri="{FF2B5EF4-FFF2-40B4-BE49-F238E27FC236}">
                  <a16:creationId xmlns:a16="http://schemas.microsoft.com/office/drawing/2014/main" id="{0B77ABAE-41BF-4C20-B584-934C3682D02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543"/>
            <a:stretch/>
          </p:blipFill>
          <p:spPr bwMode="auto">
            <a:xfrm flipH="1">
              <a:off x="11258550" y="-16252"/>
              <a:ext cx="933450" cy="68742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 descr="http://www.timkainu.com/wp-content/uploads/2011/08/white_balance-960px1.jpg">
              <a:extLst>
                <a:ext uri="{FF2B5EF4-FFF2-40B4-BE49-F238E27FC236}">
                  <a16:creationId xmlns:a16="http://schemas.microsoft.com/office/drawing/2014/main" id="{EBC90CC5-AA24-4A1B-B5FB-ADCB30EE00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300" y="-16252"/>
              <a:ext cx="10458450" cy="68742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34123254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o 1">
            <a:extLst>
              <a:ext uri="{FF2B5EF4-FFF2-40B4-BE49-F238E27FC236}">
                <a16:creationId xmlns:a16="http://schemas.microsoft.com/office/drawing/2014/main" id="{FA9A9C49-2161-4CF1-BB95-2B57F7C4FE8B}"/>
              </a:ext>
            </a:extLst>
          </p:cNvPr>
          <p:cNvGrpSpPr/>
          <p:nvPr/>
        </p:nvGrpSpPr>
        <p:grpSpPr>
          <a:xfrm rot="10800000" flipH="1" flipV="1">
            <a:off x="1606453" y="265043"/>
            <a:ext cx="8650730" cy="6228521"/>
            <a:chOff x="0" y="0"/>
            <a:chExt cx="6831680" cy="5185410"/>
          </a:xfrm>
        </p:grpSpPr>
        <p:sp>
          <p:nvSpPr>
            <p:cNvPr id="3" name="Rettangolo con angoli arrotondati 2">
              <a:extLst>
                <a:ext uri="{FF2B5EF4-FFF2-40B4-BE49-F238E27FC236}">
                  <a16:creationId xmlns:a16="http://schemas.microsoft.com/office/drawing/2014/main" id="{0C431670-9A59-4C43-8A4E-B2850F2058B9}"/>
                </a:ext>
              </a:extLst>
            </p:cNvPr>
            <p:cNvSpPr/>
            <p:nvPr/>
          </p:nvSpPr>
          <p:spPr>
            <a:xfrm>
              <a:off x="0" y="4004442"/>
              <a:ext cx="1651000" cy="659613"/>
            </a:xfrm>
            <a:prstGeom prst="roundRect">
              <a:avLst>
                <a:gd name="adj" fmla="val 4908"/>
              </a:avLst>
            </a:prstGeom>
            <a:solidFill>
              <a:schemeClr val="accent6">
                <a:lumMod val="40000"/>
                <a:lumOff val="60000"/>
              </a:schemeClr>
            </a:solidFill>
            <a:ln w="19050">
              <a:solidFill>
                <a:schemeClr val="accent3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800"/>
                </a:spcAft>
              </a:pPr>
              <a:r>
                <a:rPr lang="it-IT" sz="1800">
                  <a:solidFill>
                    <a:srgbClr val="000000"/>
                  </a:solidFill>
                  <a:effectLst/>
                  <a:latin typeface="Garamond" panose="02020404030301010803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Bluetooth</a:t>
              </a:r>
              <a:endParaRPr lang="it-IT" sz="120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Rettangolo con angoli arrotondati 3">
              <a:extLst>
                <a:ext uri="{FF2B5EF4-FFF2-40B4-BE49-F238E27FC236}">
                  <a16:creationId xmlns:a16="http://schemas.microsoft.com/office/drawing/2014/main" id="{B0F63F7D-678B-47A5-A968-C9395E9ABA75}"/>
                </a:ext>
              </a:extLst>
            </p:cNvPr>
            <p:cNvSpPr/>
            <p:nvPr/>
          </p:nvSpPr>
          <p:spPr>
            <a:xfrm>
              <a:off x="5344510" y="126125"/>
              <a:ext cx="1486535" cy="613410"/>
            </a:xfrm>
            <a:prstGeom prst="roundRect">
              <a:avLst>
                <a:gd name="adj" fmla="val 605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800"/>
                </a:spcAft>
              </a:pPr>
              <a:r>
                <a:rPr lang="it-IT" sz="1600">
                  <a:solidFill>
                    <a:srgbClr val="000000"/>
                  </a:solidFill>
                  <a:effectLst/>
                  <a:latin typeface="Garamond" panose="02020404030301010803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Encoder 1</a:t>
              </a:r>
              <a:endParaRPr lang="it-IT" sz="120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5" name="Gruppo 4">
              <a:extLst>
                <a:ext uri="{FF2B5EF4-FFF2-40B4-BE49-F238E27FC236}">
                  <a16:creationId xmlns:a16="http://schemas.microsoft.com/office/drawing/2014/main" id="{386D9928-0DF0-4740-97F9-38007F7B13F1}"/>
                </a:ext>
              </a:extLst>
            </p:cNvPr>
            <p:cNvGrpSpPr/>
            <p:nvPr/>
          </p:nvGrpSpPr>
          <p:grpSpPr>
            <a:xfrm>
              <a:off x="0" y="583325"/>
              <a:ext cx="1651000" cy="1978660"/>
              <a:chOff x="0" y="0"/>
              <a:chExt cx="1651341" cy="1978660"/>
            </a:xfrm>
          </p:grpSpPr>
          <p:sp>
            <p:nvSpPr>
              <p:cNvPr id="37" name="Rettangolo con angoli arrotondati 36">
                <a:extLst>
                  <a:ext uri="{FF2B5EF4-FFF2-40B4-BE49-F238E27FC236}">
                    <a16:creationId xmlns:a16="http://schemas.microsoft.com/office/drawing/2014/main" id="{88A5E143-8DF2-4C80-BE5C-25627EF469A2}"/>
                  </a:ext>
                </a:extLst>
              </p:cNvPr>
              <p:cNvSpPr/>
              <p:nvPr/>
            </p:nvSpPr>
            <p:spPr>
              <a:xfrm>
                <a:off x="0" y="0"/>
                <a:ext cx="1651341" cy="1978660"/>
              </a:xfrm>
              <a:prstGeom prst="roundRect">
                <a:avLst>
                  <a:gd name="adj" fmla="val 5426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rgbClr val="00206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800"/>
                  </a:spcAft>
                </a:pPr>
                <a:r>
                  <a:rPr lang="it-IT" sz="2000">
                    <a:solidFill>
                      <a:srgbClr val="000000"/>
                    </a:solidFill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Sensori</a:t>
                </a:r>
                <a:endParaRPr lang="it-IT" sz="1200">
                  <a:effectLst/>
                  <a:latin typeface="Garamond" panose="02020404030301010803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Rettangolo 37">
                <a:extLst>
                  <a:ext uri="{FF2B5EF4-FFF2-40B4-BE49-F238E27FC236}">
                    <a16:creationId xmlns:a16="http://schemas.microsoft.com/office/drawing/2014/main" id="{A219BF12-D159-4049-87C8-35C76008BC98}"/>
                  </a:ext>
                </a:extLst>
              </p:cNvPr>
              <p:cNvSpPr/>
              <p:nvPr/>
            </p:nvSpPr>
            <p:spPr>
              <a:xfrm>
                <a:off x="163773" y="655093"/>
                <a:ext cx="1405719" cy="395785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800"/>
                  </a:spcAft>
                </a:pPr>
                <a:r>
                  <a:rPr lang="it-IT" sz="1600">
                    <a:solidFill>
                      <a:srgbClr val="000000"/>
                    </a:solidFill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Accelerometro</a:t>
                </a:r>
                <a:endParaRPr lang="it-IT" sz="1200">
                  <a:effectLst/>
                  <a:latin typeface="Garamond" panose="02020404030301010803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Rettangolo 38">
                <a:extLst>
                  <a:ext uri="{FF2B5EF4-FFF2-40B4-BE49-F238E27FC236}">
                    <a16:creationId xmlns:a16="http://schemas.microsoft.com/office/drawing/2014/main" id="{B69074FC-21E0-408F-9DBD-B7A7DCFA81CC}"/>
                  </a:ext>
                </a:extLst>
              </p:cNvPr>
              <p:cNvSpPr/>
              <p:nvPr/>
            </p:nvSpPr>
            <p:spPr>
              <a:xfrm>
                <a:off x="109182" y="1241947"/>
                <a:ext cx="1460272" cy="395785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800"/>
                  </a:spcAft>
                </a:pPr>
                <a:r>
                  <a:rPr lang="it-IT" sz="1600">
                    <a:solidFill>
                      <a:srgbClr val="000000"/>
                    </a:solidFill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Giroscopio</a:t>
                </a:r>
                <a:endParaRPr lang="it-IT" sz="1200">
                  <a:effectLst/>
                  <a:latin typeface="Garamond" panose="02020404030301010803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6" name="Gruppo 5">
              <a:extLst>
                <a:ext uri="{FF2B5EF4-FFF2-40B4-BE49-F238E27FC236}">
                  <a16:creationId xmlns:a16="http://schemas.microsoft.com/office/drawing/2014/main" id="{8D0106CA-875E-42B3-B9C6-A04F3952C49A}"/>
                </a:ext>
              </a:extLst>
            </p:cNvPr>
            <p:cNvGrpSpPr/>
            <p:nvPr/>
          </p:nvGrpSpPr>
          <p:grpSpPr>
            <a:xfrm>
              <a:off x="5344510" y="977462"/>
              <a:ext cx="1487170" cy="3382493"/>
              <a:chOff x="-25752" y="180047"/>
              <a:chExt cx="1350995" cy="3140871"/>
            </a:xfrm>
          </p:grpSpPr>
          <p:sp>
            <p:nvSpPr>
              <p:cNvPr id="33" name="Rettangolo con angoli arrotondati 32">
                <a:extLst>
                  <a:ext uri="{FF2B5EF4-FFF2-40B4-BE49-F238E27FC236}">
                    <a16:creationId xmlns:a16="http://schemas.microsoft.com/office/drawing/2014/main" id="{D64ECB71-08FD-45C1-A0EE-6C9039239141}"/>
                  </a:ext>
                </a:extLst>
              </p:cNvPr>
              <p:cNvSpPr/>
              <p:nvPr/>
            </p:nvSpPr>
            <p:spPr>
              <a:xfrm>
                <a:off x="-25752" y="180047"/>
                <a:ext cx="1350995" cy="3140871"/>
              </a:xfrm>
              <a:prstGeom prst="roundRect">
                <a:avLst>
                  <a:gd name="adj" fmla="val 5207"/>
                </a:avLst>
              </a:prstGeom>
              <a:solidFill>
                <a:srgbClr val="FFCDCD"/>
              </a:solidFill>
              <a:ln w="19050">
                <a:solidFill>
                  <a:srgbClr val="FF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it-IT"/>
              </a:p>
            </p:txBody>
          </p:sp>
          <p:sp>
            <p:nvSpPr>
              <p:cNvPr id="34" name="Ovale 33">
                <a:extLst>
                  <a:ext uri="{FF2B5EF4-FFF2-40B4-BE49-F238E27FC236}">
                    <a16:creationId xmlns:a16="http://schemas.microsoft.com/office/drawing/2014/main" id="{8427B588-3991-4F29-9174-DACEFF3EB026}"/>
                  </a:ext>
                </a:extLst>
              </p:cNvPr>
              <p:cNvSpPr/>
              <p:nvPr/>
            </p:nvSpPr>
            <p:spPr>
              <a:xfrm>
                <a:off x="150125" y="355127"/>
                <a:ext cx="995680" cy="1009650"/>
              </a:xfrm>
              <a:prstGeom prst="ellipse">
                <a:avLst/>
              </a:prstGeom>
              <a:solidFill>
                <a:srgbClr val="FF4B4B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800"/>
                  </a:spcAft>
                </a:pPr>
                <a:r>
                  <a:rPr lang="it-IT" sz="1200">
                    <a:solidFill>
                      <a:srgbClr val="000000"/>
                    </a:solidFill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Motor 1</a:t>
                </a:r>
                <a:endParaRPr lang="it-IT" sz="1200">
                  <a:effectLst/>
                  <a:latin typeface="Garamond" panose="02020404030301010803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5" name="Rettangolo 30">
                <a:extLst>
                  <a:ext uri="{FF2B5EF4-FFF2-40B4-BE49-F238E27FC236}">
                    <a16:creationId xmlns:a16="http://schemas.microsoft.com/office/drawing/2014/main" id="{8575AC34-9D81-4C63-847F-3AA916E2A8BC}"/>
                  </a:ext>
                </a:extLst>
              </p:cNvPr>
              <p:cNvSpPr/>
              <p:nvPr/>
            </p:nvSpPr>
            <p:spPr>
              <a:xfrm>
                <a:off x="109098" y="1610300"/>
                <a:ext cx="1132764" cy="300385"/>
              </a:xfrm>
              <a:custGeom>
                <a:avLst/>
                <a:gdLst>
                  <a:gd name="connsiteX0" fmla="*/ 0 w 1132471"/>
                  <a:gd name="connsiteY0" fmla="*/ 0 h 736980"/>
                  <a:gd name="connsiteX1" fmla="*/ 1132471 w 1132471"/>
                  <a:gd name="connsiteY1" fmla="*/ 0 h 736980"/>
                  <a:gd name="connsiteX2" fmla="*/ 1132471 w 1132471"/>
                  <a:gd name="connsiteY2" fmla="*/ 736980 h 736980"/>
                  <a:gd name="connsiteX3" fmla="*/ 0 w 1132471"/>
                  <a:gd name="connsiteY3" fmla="*/ 736980 h 736980"/>
                  <a:gd name="connsiteX4" fmla="*/ 0 w 1132471"/>
                  <a:gd name="connsiteY4" fmla="*/ 0 h 736980"/>
                  <a:gd name="connsiteX0" fmla="*/ 0 w 1132471"/>
                  <a:gd name="connsiteY0" fmla="*/ 0 h 736980"/>
                  <a:gd name="connsiteX1" fmla="*/ 1132471 w 1132471"/>
                  <a:gd name="connsiteY1" fmla="*/ 1 h 736980"/>
                  <a:gd name="connsiteX2" fmla="*/ 1132471 w 1132471"/>
                  <a:gd name="connsiteY2" fmla="*/ 736980 h 736980"/>
                  <a:gd name="connsiteX3" fmla="*/ 0 w 1132471"/>
                  <a:gd name="connsiteY3" fmla="*/ 736980 h 736980"/>
                  <a:gd name="connsiteX4" fmla="*/ 0 w 1132471"/>
                  <a:gd name="connsiteY4" fmla="*/ 0 h 736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2471" h="736980">
                    <a:moveTo>
                      <a:pt x="0" y="0"/>
                    </a:moveTo>
                    <a:lnTo>
                      <a:pt x="1132471" y="1"/>
                    </a:lnTo>
                    <a:lnTo>
                      <a:pt x="1132471" y="736980"/>
                    </a:lnTo>
                    <a:lnTo>
                      <a:pt x="0" y="736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E727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800"/>
                  </a:spcAft>
                </a:pPr>
                <a:r>
                  <a:rPr lang="it-IT" sz="1600">
                    <a:solidFill>
                      <a:srgbClr val="000000"/>
                    </a:solidFill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L298</a:t>
                </a:r>
                <a:endParaRPr lang="it-IT" sz="1200">
                  <a:effectLst/>
                  <a:latin typeface="Garamond" panose="02020404030301010803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Ovale 35">
                <a:extLst>
                  <a:ext uri="{FF2B5EF4-FFF2-40B4-BE49-F238E27FC236}">
                    <a16:creationId xmlns:a16="http://schemas.microsoft.com/office/drawing/2014/main" id="{A4492718-EC4C-4781-AF3B-416F125A59EA}"/>
                  </a:ext>
                </a:extLst>
              </p:cNvPr>
              <p:cNvSpPr/>
              <p:nvPr/>
            </p:nvSpPr>
            <p:spPr>
              <a:xfrm>
                <a:off x="167798" y="2152899"/>
                <a:ext cx="995680" cy="1009650"/>
              </a:xfrm>
              <a:prstGeom prst="ellipse">
                <a:avLst/>
              </a:prstGeom>
              <a:solidFill>
                <a:srgbClr val="FF4B4B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800"/>
                  </a:spcAft>
                </a:pPr>
                <a:r>
                  <a:rPr lang="it-IT" sz="1200">
                    <a:solidFill>
                      <a:srgbClr val="000000"/>
                    </a:solidFill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Motor 2</a:t>
                </a:r>
                <a:endParaRPr lang="it-IT" sz="1200">
                  <a:effectLst/>
                  <a:latin typeface="Garamond" panose="02020404030301010803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7" name="Rettangolo con angoli arrotondati 6">
              <a:extLst>
                <a:ext uri="{FF2B5EF4-FFF2-40B4-BE49-F238E27FC236}">
                  <a16:creationId xmlns:a16="http://schemas.microsoft.com/office/drawing/2014/main" id="{CF0A6C75-4DC4-490E-89A2-351FE9352ACD}"/>
                </a:ext>
              </a:extLst>
            </p:cNvPr>
            <p:cNvSpPr/>
            <p:nvPr/>
          </p:nvSpPr>
          <p:spPr>
            <a:xfrm>
              <a:off x="5376041" y="4572000"/>
              <a:ext cx="1450594" cy="613410"/>
            </a:xfrm>
            <a:prstGeom prst="roundRect">
              <a:avLst>
                <a:gd name="adj" fmla="val 605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206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800"/>
                </a:spcAft>
              </a:pPr>
              <a:r>
                <a:rPr lang="it-IT" sz="1600">
                  <a:solidFill>
                    <a:srgbClr val="000000"/>
                  </a:solidFill>
                  <a:effectLst/>
                  <a:latin typeface="Garamond" panose="02020404030301010803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Encoder 2</a:t>
              </a:r>
              <a:endParaRPr lang="it-IT" sz="1200">
                <a:effectLst/>
                <a:latin typeface="Garamond" panose="02020404030301010803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8" name="Gruppo 7">
              <a:extLst>
                <a:ext uri="{FF2B5EF4-FFF2-40B4-BE49-F238E27FC236}">
                  <a16:creationId xmlns:a16="http://schemas.microsoft.com/office/drawing/2014/main" id="{1CFF4841-A4CE-442D-8D59-2B8B416A6605}"/>
                </a:ext>
              </a:extLst>
            </p:cNvPr>
            <p:cNvGrpSpPr/>
            <p:nvPr/>
          </p:nvGrpSpPr>
          <p:grpSpPr>
            <a:xfrm>
              <a:off x="2017986" y="0"/>
              <a:ext cx="2798528" cy="4857115"/>
              <a:chOff x="-19544" y="0"/>
              <a:chExt cx="2292844" cy="4039121"/>
            </a:xfrm>
          </p:grpSpPr>
          <p:grpSp>
            <p:nvGrpSpPr>
              <p:cNvPr id="19" name="Gruppo 18">
                <a:extLst>
                  <a:ext uri="{FF2B5EF4-FFF2-40B4-BE49-F238E27FC236}">
                    <a16:creationId xmlns:a16="http://schemas.microsoft.com/office/drawing/2014/main" id="{88E81D88-4410-469D-8E90-A33670E629B3}"/>
                  </a:ext>
                </a:extLst>
              </p:cNvPr>
              <p:cNvGrpSpPr/>
              <p:nvPr/>
            </p:nvGrpSpPr>
            <p:grpSpPr>
              <a:xfrm>
                <a:off x="-19544" y="327546"/>
                <a:ext cx="2292550" cy="3711575"/>
                <a:chOff x="-19544" y="0"/>
                <a:chExt cx="2292550" cy="3711575"/>
              </a:xfrm>
            </p:grpSpPr>
            <p:grpSp>
              <p:nvGrpSpPr>
                <p:cNvPr id="21" name="Gruppo 20">
                  <a:extLst>
                    <a:ext uri="{FF2B5EF4-FFF2-40B4-BE49-F238E27FC236}">
                      <a16:creationId xmlns:a16="http://schemas.microsoft.com/office/drawing/2014/main" id="{F66B964B-552D-451A-8CD0-FC5C52A5520A}"/>
                    </a:ext>
                  </a:extLst>
                </p:cNvPr>
                <p:cNvGrpSpPr/>
                <p:nvPr/>
              </p:nvGrpSpPr>
              <p:grpSpPr>
                <a:xfrm>
                  <a:off x="-19544" y="0"/>
                  <a:ext cx="2292550" cy="3711575"/>
                  <a:chOff x="-19544" y="0"/>
                  <a:chExt cx="2292550" cy="3636674"/>
                </a:xfrm>
              </p:grpSpPr>
              <p:sp>
                <p:nvSpPr>
                  <p:cNvPr id="30" name="Rettangolo con angoli arrotondati 29">
                    <a:extLst>
                      <a:ext uri="{FF2B5EF4-FFF2-40B4-BE49-F238E27FC236}">
                        <a16:creationId xmlns:a16="http://schemas.microsoft.com/office/drawing/2014/main" id="{33FF91FD-A822-4B33-8669-10958906C350}"/>
                      </a:ext>
                    </a:extLst>
                  </p:cNvPr>
                  <p:cNvSpPr/>
                  <p:nvPr/>
                </p:nvSpPr>
                <p:spPr>
                  <a:xfrm>
                    <a:off x="-19544" y="0"/>
                    <a:ext cx="2292550" cy="3636674"/>
                  </a:xfrm>
                  <a:prstGeom prst="roundRect">
                    <a:avLst>
                      <a:gd name="adj" fmla="val 3597"/>
                    </a:avLst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9050">
                    <a:solidFill>
                      <a:schemeClr val="accent6">
                        <a:lumMod val="7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it-IT"/>
                  </a:p>
                </p:txBody>
              </p:sp>
              <p:sp>
                <p:nvSpPr>
                  <p:cNvPr id="31" name="Rettangolo 30">
                    <a:extLst>
                      <a:ext uri="{FF2B5EF4-FFF2-40B4-BE49-F238E27FC236}">
                        <a16:creationId xmlns:a16="http://schemas.microsoft.com/office/drawing/2014/main" id="{428203C2-636F-4AC6-9335-5A74C5E853BB}"/>
                      </a:ext>
                    </a:extLst>
                  </p:cNvPr>
                  <p:cNvSpPr/>
                  <p:nvPr/>
                </p:nvSpPr>
                <p:spPr>
                  <a:xfrm>
                    <a:off x="42756" y="218366"/>
                    <a:ext cx="996287" cy="1582954"/>
                  </a:xfrm>
                  <a:prstGeom prst="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spcAft>
                        <a:spcPts val="800"/>
                      </a:spcAft>
                    </a:pPr>
                    <a:r>
                      <a:rPr lang="it-IT" sz="160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I2C</a:t>
                    </a:r>
                    <a:endParaRPr lang="it-IT" sz="1200">
                      <a:effectLst/>
                      <a:latin typeface="Garamond" panose="02020404030301010803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32" name="Rettangolo 31">
                    <a:extLst>
                      <a:ext uri="{FF2B5EF4-FFF2-40B4-BE49-F238E27FC236}">
                        <a16:creationId xmlns:a16="http://schemas.microsoft.com/office/drawing/2014/main" id="{3D894A5E-732F-40C7-B225-CF9786D91B67}"/>
                      </a:ext>
                    </a:extLst>
                  </p:cNvPr>
                  <p:cNvSpPr/>
                  <p:nvPr/>
                </p:nvSpPr>
                <p:spPr>
                  <a:xfrm>
                    <a:off x="54591" y="2934268"/>
                    <a:ext cx="996286" cy="559302"/>
                  </a:xfrm>
                  <a:prstGeom prst="rec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spcAft>
                        <a:spcPts val="800"/>
                      </a:spcAft>
                    </a:pPr>
                    <a:r>
                      <a:rPr lang="it-IT" sz="160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USART</a:t>
                    </a:r>
                    <a:endParaRPr lang="it-IT" sz="1200">
                      <a:effectLst/>
                      <a:latin typeface="Garamond" panose="02020404030301010803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22" name="Rettangolo 21">
                  <a:extLst>
                    <a:ext uri="{FF2B5EF4-FFF2-40B4-BE49-F238E27FC236}">
                      <a16:creationId xmlns:a16="http://schemas.microsoft.com/office/drawing/2014/main" id="{E2AB5F30-3BBA-46AB-A484-F4905591C447}"/>
                    </a:ext>
                  </a:extLst>
                </p:cNvPr>
                <p:cNvSpPr/>
                <p:nvPr/>
              </p:nvSpPr>
              <p:spPr>
                <a:xfrm>
                  <a:off x="1132764" y="218364"/>
                  <a:ext cx="1050290" cy="340995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800"/>
                    </a:spcAft>
                  </a:pPr>
                  <a:r>
                    <a:rPr lang="it-IT" sz="1600">
                      <a:solidFill>
                        <a:srgbClr val="000000"/>
                      </a:solidFill>
                      <a:effectLst/>
                      <a:latin typeface="Garamond" panose="02020404030301010803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INT0</a:t>
                  </a:r>
                  <a:endParaRPr lang="it-IT" sz="1200"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3" name="Rettangolo 22">
                  <a:extLst>
                    <a:ext uri="{FF2B5EF4-FFF2-40B4-BE49-F238E27FC236}">
                      <a16:creationId xmlns:a16="http://schemas.microsoft.com/office/drawing/2014/main" id="{2C4F55C8-CE9E-4829-965D-6CAE21C65872}"/>
                    </a:ext>
                  </a:extLst>
                </p:cNvPr>
                <p:cNvSpPr/>
                <p:nvPr/>
              </p:nvSpPr>
              <p:spPr>
                <a:xfrm>
                  <a:off x="1132764" y="3207224"/>
                  <a:ext cx="1050290" cy="340995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800"/>
                    </a:spcAft>
                  </a:pPr>
                  <a:r>
                    <a:rPr lang="it-IT" sz="1600">
                      <a:solidFill>
                        <a:srgbClr val="000000"/>
                      </a:solidFill>
                      <a:effectLst/>
                      <a:latin typeface="Garamond" panose="02020404030301010803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INT1</a:t>
                  </a:r>
                  <a:endParaRPr lang="it-IT" sz="1200"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4" name="Rettangolo 23">
                  <a:extLst>
                    <a:ext uri="{FF2B5EF4-FFF2-40B4-BE49-F238E27FC236}">
                      <a16:creationId xmlns:a16="http://schemas.microsoft.com/office/drawing/2014/main" id="{C56BDA97-748D-45FA-BA2B-89B7B52FE97B}"/>
                    </a:ext>
                  </a:extLst>
                </p:cNvPr>
                <p:cNvSpPr/>
                <p:nvPr/>
              </p:nvSpPr>
              <p:spPr>
                <a:xfrm>
                  <a:off x="1132764" y="1037230"/>
                  <a:ext cx="1050290" cy="340995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800"/>
                    </a:spcAft>
                  </a:pPr>
                  <a:r>
                    <a:rPr lang="it-IT" sz="1600">
                      <a:solidFill>
                        <a:srgbClr val="000000"/>
                      </a:solidFill>
                      <a:effectLst/>
                      <a:latin typeface="Garamond" panose="02020404030301010803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TIMER 0</a:t>
                  </a:r>
                  <a:endParaRPr lang="it-IT" sz="1200"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" name="Rettangolo 24">
                  <a:extLst>
                    <a:ext uri="{FF2B5EF4-FFF2-40B4-BE49-F238E27FC236}">
                      <a16:creationId xmlns:a16="http://schemas.microsoft.com/office/drawing/2014/main" id="{ADE9521D-A8EC-44ED-B4A3-AE9C778EAD78}"/>
                    </a:ext>
                  </a:extLst>
                </p:cNvPr>
                <p:cNvSpPr/>
                <p:nvPr/>
              </p:nvSpPr>
              <p:spPr>
                <a:xfrm>
                  <a:off x="1132764" y="641445"/>
                  <a:ext cx="1050290" cy="340995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800"/>
                    </a:spcAft>
                  </a:pPr>
                  <a:r>
                    <a:rPr lang="it-IT" sz="1600">
                      <a:solidFill>
                        <a:srgbClr val="000000"/>
                      </a:solidFill>
                      <a:effectLst/>
                      <a:latin typeface="Garamond" panose="02020404030301010803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CCP</a:t>
                  </a:r>
                  <a:endParaRPr lang="it-IT" sz="1200"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6" name="Rettangolo 25">
                  <a:extLst>
                    <a:ext uri="{FF2B5EF4-FFF2-40B4-BE49-F238E27FC236}">
                      <a16:creationId xmlns:a16="http://schemas.microsoft.com/office/drawing/2014/main" id="{28CEDD2E-305C-40C3-952D-8D5A4AEF4A26}"/>
                    </a:ext>
                  </a:extLst>
                </p:cNvPr>
                <p:cNvSpPr/>
                <p:nvPr/>
              </p:nvSpPr>
              <p:spPr>
                <a:xfrm>
                  <a:off x="1146412" y="1460310"/>
                  <a:ext cx="1050290" cy="340995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800"/>
                    </a:spcAft>
                  </a:pPr>
                  <a:r>
                    <a:rPr lang="it-IT" sz="1600">
                      <a:solidFill>
                        <a:srgbClr val="000000"/>
                      </a:solidFill>
                      <a:effectLst/>
                      <a:latin typeface="Garamond" panose="02020404030301010803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TIMER 2</a:t>
                  </a:r>
                  <a:endParaRPr lang="it-IT" sz="1200"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7" name="Rettangolo 26">
                  <a:extLst>
                    <a:ext uri="{FF2B5EF4-FFF2-40B4-BE49-F238E27FC236}">
                      <a16:creationId xmlns:a16="http://schemas.microsoft.com/office/drawing/2014/main" id="{964EB7BA-CA8B-48EF-9E0E-B3BA2C090CD8}"/>
                    </a:ext>
                  </a:extLst>
                </p:cNvPr>
                <p:cNvSpPr/>
                <p:nvPr/>
              </p:nvSpPr>
              <p:spPr>
                <a:xfrm>
                  <a:off x="54591" y="2483892"/>
                  <a:ext cx="995680" cy="408940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800"/>
                    </a:spcAft>
                  </a:pPr>
                  <a:r>
                    <a:rPr lang="it-IT" sz="1600">
                      <a:solidFill>
                        <a:srgbClr val="000000"/>
                      </a:solidFill>
                      <a:effectLst/>
                      <a:latin typeface="Garamond" panose="02020404030301010803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SUPPLY</a:t>
                  </a:r>
                  <a:endParaRPr lang="it-IT" sz="1200"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8" name="Rettangolo 27">
                  <a:extLst>
                    <a:ext uri="{FF2B5EF4-FFF2-40B4-BE49-F238E27FC236}">
                      <a16:creationId xmlns:a16="http://schemas.microsoft.com/office/drawing/2014/main" id="{5A75ED93-84B4-4DC4-8492-2788F227EAEF}"/>
                    </a:ext>
                  </a:extLst>
                </p:cNvPr>
                <p:cNvSpPr/>
                <p:nvPr/>
              </p:nvSpPr>
              <p:spPr>
                <a:xfrm>
                  <a:off x="54591" y="1883391"/>
                  <a:ext cx="2141855" cy="518615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800"/>
                    </a:spcAft>
                  </a:pPr>
                  <a:r>
                    <a:rPr lang="it-IT" sz="1600">
                      <a:solidFill>
                        <a:srgbClr val="000000"/>
                      </a:solidFill>
                      <a:effectLst/>
                      <a:latin typeface="Garamond" panose="02020404030301010803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RAM - EEPROM</a:t>
                  </a:r>
                  <a:endParaRPr lang="it-IT" sz="1200"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9" name="Rettangolo 28">
                  <a:extLst>
                    <a:ext uri="{FF2B5EF4-FFF2-40B4-BE49-F238E27FC236}">
                      <a16:creationId xmlns:a16="http://schemas.microsoft.com/office/drawing/2014/main" id="{76E71C32-3067-4555-820B-C532C02C737E}"/>
                    </a:ext>
                  </a:extLst>
                </p:cNvPr>
                <p:cNvSpPr/>
                <p:nvPr/>
              </p:nvSpPr>
              <p:spPr>
                <a:xfrm>
                  <a:off x="1132764" y="2483892"/>
                  <a:ext cx="1050290" cy="614045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800"/>
                    </a:spcAft>
                  </a:pPr>
                  <a:r>
                    <a:rPr lang="it-IT" sz="1600">
                      <a:solidFill>
                        <a:srgbClr val="000000"/>
                      </a:solidFill>
                      <a:effectLst/>
                      <a:latin typeface="Garamond" panose="02020404030301010803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CPU</a:t>
                  </a:r>
                  <a:endParaRPr lang="it-IT" sz="1200"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0" name="Casella di testo 46">
                <a:extLst>
                  <a:ext uri="{FF2B5EF4-FFF2-40B4-BE49-F238E27FC236}">
                    <a16:creationId xmlns:a16="http://schemas.microsoft.com/office/drawing/2014/main" id="{71638B6E-EFF4-427D-8A7A-5A74BCBBB27C}"/>
                  </a:ext>
                </a:extLst>
              </p:cNvPr>
              <p:cNvSpPr txBox="1"/>
              <p:nvPr/>
            </p:nvSpPr>
            <p:spPr>
              <a:xfrm>
                <a:off x="0" y="0"/>
                <a:ext cx="2273300" cy="382137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800"/>
                  </a:spcAft>
                </a:pPr>
                <a:r>
                  <a:rPr lang="it-IT" sz="1600">
                    <a:effectLst/>
                    <a:latin typeface="Garamond" panose="02020404030301010803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PIC18F2580</a:t>
                </a:r>
                <a:endParaRPr lang="it-IT" sz="1200">
                  <a:effectLst/>
                  <a:latin typeface="Garamond" panose="02020404030301010803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9" name="Connettore 2 8">
              <a:extLst>
                <a:ext uri="{FF2B5EF4-FFF2-40B4-BE49-F238E27FC236}">
                  <a16:creationId xmlns:a16="http://schemas.microsoft.com/office/drawing/2014/main" id="{CCBDDDEC-A05C-483B-9E12-F29C58B1CF11}"/>
                </a:ext>
              </a:extLst>
            </p:cNvPr>
            <p:cNvCxnSpPr/>
            <p:nvPr/>
          </p:nvCxnSpPr>
          <p:spPr>
            <a:xfrm>
              <a:off x="1576552" y="1403131"/>
              <a:ext cx="540000" cy="0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Connettore 2 9">
              <a:extLst>
                <a:ext uri="{FF2B5EF4-FFF2-40B4-BE49-F238E27FC236}">
                  <a16:creationId xmlns:a16="http://schemas.microsoft.com/office/drawing/2014/main" id="{4F0EFA3F-EE4D-4A07-BE7C-E773BB59506C}"/>
                </a:ext>
              </a:extLst>
            </p:cNvPr>
            <p:cNvCxnSpPr/>
            <p:nvPr/>
          </p:nvCxnSpPr>
          <p:spPr>
            <a:xfrm>
              <a:off x="1576552" y="2002221"/>
              <a:ext cx="540000" cy="0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Connettore 2 10">
              <a:extLst>
                <a:ext uri="{FF2B5EF4-FFF2-40B4-BE49-F238E27FC236}">
                  <a16:creationId xmlns:a16="http://schemas.microsoft.com/office/drawing/2014/main" id="{A4DF8047-0D62-48B0-A529-41EB042604D7}"/>
                </a:ext>
              </a:extLst>
            </p:cNvPr>
            <p:cNvCxnSpPr/>
            <p:nvPr/>
          </p:nvCxnSpPr>
          <p:spPr>
            <a:xfrm>
              <a:off x="1655379" y="4351283"/>
              <a:ext cx="467995" cy="0"/>
            </a:xfrm>
            <a:prstGeom prst="straightConnector1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nettore a gomito 11">
              <a:extLst>
                <a:ext uri="{FF2B5EF4-FFF2-40B4-BE49-F238E27FC236}">
                  <a16:creationId xmlns:a16="http://schemas.microsoft.com/office/drawing/2014/main" id="{E931E191-7B5B-43B3-AB04-1738D6D11A75}"/>
                </a:ext>
              </a:extLst>
            </p:cNvPr>
            <p:cNvCxnSpPr/>
            <p:nvPr/>
          </p:nvCxnSpPr>
          <p:spPr>
            <a:xfrm flipH="1">
              <a:off x="4698124" y="425669"/>
              <a:ext cx="643255" cy="437515"/>
            </a:xfrm>
            <a:prstGeom prst="bentConnector3">
              <a:avLst>
                <a:gd name="adj1" fmla="val 39115"/>
              </a:avLst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Connettore a gomito 12">
              <a:extLst>
                <a:ext uri="{FF2B5EF4-FFF2-40B4-BE49-F238E27FC236}">
                  <a16:creationId xmlns:a16="http://schemas.microsoft.com/office/drawing/2014/main" id="{66FB7939-965F-4F9A-93CF-91E8D86C4454}"/>
                </a:ext>
              </a:extLst>
            </p:cNvPr>
            <p:cNvCxnSpPr/>
            <p:nvPr/>
          </p:nvCxnSpPr>
          <p:spPr>
            <a:xfrm flipH="1" flipV="1">
              <a:off x="4682358" y="4445876"/>
              <a:ext cx="688340" cy="436880"/>
            </a:xfrm>
            <a:prstGeom prst="bentConnector3">
              <a:avLst>
                <a:gd name="adj1" fmla="val 39373"/>
              </a:avLst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ttore a gomito 13">
              <a:extLst>
                <a:ext uri="{FF2B5EF4-FFF2-40B4-BE49-F238E27FC236}">
                  <a16:creationId xmlns:a16="http://schemas.microsoft.com/office/drawing/2014/main" id="{892614FB-CED8-4C64-A690-032E1502AF45}"/>
                </a:ext>
              </a:extLst>
            </p:cNvPr>
            <p:cNvCxnSpPr/>
            <p:nvPr/>
          </p:nvCxnSpPr>
          <p:spPr>
            <a:xfrm>
              <a:off x="4698124" y="1324304"/>
              <a:ext cx="793094" cy="1332281"/>
            </a:xfrm>
            <a:prstGeom prst="bentConnector3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2 14">
              <a:extLst>
                <a:ext uri="{FF2B5EF4-FFF2-40B4-BE49-F238E27FC236}">
                  <a16:creationId xmlns:a16="http://schemas.microsoft.com/office/drawing/2014/main" id="{57B24249-F25E-48CD-BB7B-6A1969AFD8EE}"/>
                </a:ext>
              </a:extLst>
            </p:cNvPr>
            <p:cNvCxnSpPr/>
            <p:nvPr/>
          </p:nvCxnSpPr>
          <p:spPr>
            <a:xfrm flipV="1">
              <a:off x="6101255" y="2222938"/>
              <a:ext cx="0" cy="264411"/>
            </a:xfrm>
            <a:prstGeom prst="straightConnector1">
              <a:avLst/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Connettore 2 15">
              <a:extLst>
                <a:ext uri="{FF2B5EF4-FFF2-40B4-BE49-F238E27FC236}">
                  <a16:creationId xmlns:a16="http://schemas.microsoft.com/office/drawing/2014/main" id="{9103F455-FEEE-4B4D-9A71-9091BF36E3CA}"/>
                </a:ext>
              </a:extLst>
            </p:cNvPr>
            <p:cNvCxnSpPr/>
            <p:nvPr/>
          </p:nvCxnSpPr>
          <p:spPr>
            <a:xfrm>
              <a:off x="6117020" y="2822028"/>
              <a:ext cx="0" cy="264160"/>
            </a:xfrm>
            <a:prstGeom prst="straightConnector1">
              <a:avLst/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onnettore 2 16">
              <a:extLst>
                <a:ext uri="{FF2B5EF4-FFF2-40B4-BE49-F238E27FC236}">
                  <a16:creationId xmlns:a16="http://schemas.microsoft.com/office/drawing/2014/main" id="{BB48141B-ABE3-497A-B34B-F1E1F0F6A708}"/>
                </a:ext>
              </a:extLst>
            </p:cNvPr>
            <p:cNvCxnSpPr/>
            <p:nvPr/>
          </p:nvCxnSpPr>
          <p:spPr>
            <a:xfrm>
              <a:off x="6117020" y="4177862"/>
              <a:ext cx="0" cy="396000"/>
            </a:xfrm>
            <a:prstGeom prst="straightConnector1">
              <a:avLst/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Connettore 2 17">
              <a:extLst>
                <a:ext uri="{FF2B5EF4-FFF2-40B4-BE49-F238E27FC236}">
                  <a16:creationId xmlns:a16="http://schemas.microsoft.com/office/drawing/2014/main" id="{CBE2140F-B1FD-48F9-94CF-6702775942D4}"/>
                </a:ext>
              </a:extLst>
            </p:cNvPr>
            <p:cNvCxnSpPr/>
            <p:nvPr/>
          </p:nvCxnSpPr>
          <p:spPr>
            <a:xfrm flipV="1">
              <a:off x="6101255" y="740980"/>
              <a:ext cx="0" cy="395605"/>
            </a:xfrm>
            <a:prstGeom prst="straightConnector1">
              <a:avLst/>
            </a:prstGeom>
            <a:ln w="952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89346167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46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ttps://cdn.sparkfun.com/assets/parts/6/0/8/7/10937-01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09361">
            <a:off x="502928" y="989620"/>
            <a:ext cx="5993376" cy="5993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http://playground.arduino.cc/uploads/Main/mpu-6050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00" b="96875" l="1093" r="97814">
                        <a14:foregroundMark x1="27049" y1="26042" x2="27049" y2="26042"/>
                        <a14:foregroundMark x1="35792" y1="24167" x2="35792" y2="24167"/>
                        <a14:foregroundMark x1="28962" y1="13125" x2="28962" y2="13125"/>
                        <a14:foregroundMark x1="20765" y1="13542" x2="20765" y2="13542"/>
                        <a14:foregroundMark x1="32240" y1="12500" x2="32240" y2="12500"/>
                        <a14:foregroundMark x1="28415" y1="46667" x2="28415" y2="46667"/>
                        <a14:foregroundMark x1="37705" y1="47083" x2="37705" y2="47083"/>
                        <a14:foregroundMark x1="21585" y1="47292" x2="21585" y2="47292"/>
                        <a14:foregroundMark x1="24590" y1="47292" x2="24590" y2="47292"/>
                        <a14:foregroundMark x1="32514" y1="46667" x2="32514" y2="46667"/>
                        <a14:foregroundMark x1="33333" y1="37500" x2="33333" y2="37500"/>
                        <a14:foregroundMark x1="28962" y1="36458" x2="28962" y2="36458"/>
                        <a14:foregroundMark x1="23224" y1="35625" x2="23224" y2="35625"/>
                        <a14:foregroundMark x1="28142" y1="38750" x2="28142" y2="38750"/>
                        <a14:foregroundMark x1="24863" y1="23958" x2="24863" y2="23958"/>
                        <a14:foregroundMark x1="24590" y1="26458" x2="24590" y2="26458"/>
                        <a14:foregroundMark x1="25410" y1="49375" x2="25410" y2="49375"/>
                        <a14:foregroundMark x1="26230" y1="58750" x2="26230" y2="58750"/>
                        <a14:foregroundMark x1="29235" y1="58125" x2="29235" y2="58125"/>
                        <a14:foregroundMark x1="33880" y1="58125" x2="33880" y2="58125"/>
                        <a14:foregroundMark x1="30601" y1="59583" x2="30601" y2="59583"/>
                        <a14:foregroundMark x1="28962" y1="60625" x2="28962" y2="60625"/>
                        <a14:foregroundMark x1="32240" y1="57708" x2="32240" y2="57708"/>
                        <a14:foregroundMark x1="30874" y1="67708" x2="30874" y2="67708"/>
                        <a14:foregroundMark x1="26503" y1="69167" x2="26503" y2="69167"/>
                        <a14:foregroundMark x1="29781" y1="79375" x2="29781" y2="79375"/>
                        <a14:foregroundMark x1="34973" y1="78958" x2="34973" y2="78958"/>
                        <a14:foregroundMark x1="64481" y1="80208" x2="64481" y2="80208"/>
                        <a14:foregroundMark x1="55464" y1="86667" x2="55464" y2="86667"/>
                        <a14:foregroundMark x1="47814" y1="86667" x2="47814" y2="86667"/>
                        <a14:foregroundMark x1="32240" y1="90625" x2="32240" y2="90625"/>
                        <a14:foregroundMark x1="24863" y1="80000" x2="24863" y2="80000"/>
                        <a14:foregroundMark x1="88798" y1="38750" x2="88798" y2="38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9053" y="1384613"/>
            <a:ext cx="3837729" cy="5033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A7B3C8B-45E5-431D-BC61-935153D93606}"/>
              </a:ext>
            </a:extLst>
          </p:cNvPr>
          <p:cNvSpPr txBox="1"/>
          <p:nvPr/>
        </p:nvSpPr>
        <p:spPr>
          <a:xfrm>
            <a:off x="0" y="0"/>
            <a:ext cx="122047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Sensori</a:t>
            </a:r>
          </a:p>
          <a:p>
            <a:pPr algn="ctr"/>
            <a:r>
              <a:rPr lang="it-IT" sz="3600" b="1" i="1" dirty="0">
                <a:solidFill>
                  <a:schemeClr val="accent1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accelerometro</a:t>
            </a:r>
            <a:r>
              <a:rPr lang="it-IT" sz="3600" b="1" dirty="0">
                <a:solidFill>
                  <a:srgbClr val="00206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it-IT" sz="3600" b="1" dirty="0">
                <a:solidFill>
                  <a:schemeClr val="accent1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</a:t>
            </a:r>
            <a:r>
              <a:rPr lang="it-IT" sz="3600" b="1" dirty="0">
                <a:solidFill>
                  <a:srgbClr val="0070C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it-IT" sz="3600" b="1" i="1" dirty="0">
                <a:solidFill>
                  <a:schemeClr val="accent1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giroscopio</a:t>
            </a:r>
          </a:p>
        </p:txBody>
      </p:sp>
    </p:spTree>
    <p:extLst>
      <p:ext uri="{BB962C8B-B14F-4D97-AF65-F5344CB8AC3E}">
        <p14:creationId xmlns:p14="http://schemas.microsoft.com/office/powerpoint/2010/main" val="2459010525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Base">
  <a:themeElements>
    <a:clrScheme name="Blu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3.xml><?xml version="1.0" encoding="utf-8"?>
<a:theme xmlns:a="http://schemas.openxmlformats.org/drawingml/2006/main" name="Pacco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471</TotalTime>
  <Words>91</Words>
  <Application>Microsoft Office PowerPoint</Application>
  <PresentationFormat>Widescreen</PresentationFormat>
  <Paragraphs>42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20</vt:i4>
      </vt:variant>
    </vt:vector>
  </HeadingPairs>
  <TitlesOfParts>
    <vt:vector size="32" baseType="lpstr">
      <vt:lpstr>Microsoft JhengHei</vt:lpstr>
      <vt:lpstr>Arial</vt:lpstr>
      <vt:lpstr>Calibri</vt:lpstr>
      <vt:lpstr>Calibri Light</vt:lpstr>
      <vt:lpstr>Cambria Math</vt:lpstr>
      <vt:lpstr>Corbel</vt:lpstr>
      <vt:lpstr>Garamond</vt:lpstr>
      <vt:lpstr>Gill Sans MT</vt:lpstr>
      <vt:lpstr>Times New Roman</vt:lpstr>
      <vt:lpstr>Tema di Office</vt:lpstr>
      <vt:lpstr>1_Base</vt:lpstr>
      <vt:lpstr>Pacco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Hamza Haddaoui</dc:creator>
  <cp:lastModifiedBy>Hamza Haddaoui</cp:lastModifiedBy>
  <cp:revision>26</cp:revision>
  <dcterms:created xsi:type="dcterms:W3CDTF">2017-06-26T11:02:10Z</dcterms:created>
  <dcterms:modified xsi:type="dcterms:W3CDTF">2017-06-30T13:45:14Z</dcterms:modified>
</cp:coreProperties>
</file>

<file path=docProps/thumbnail.jpeg>
</file>